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52"/>
  </p:notesMasterIdLst>
  <p:handoutMasterIdLst>
    <p:handoutMasterId r:id="rId53"/>
  </p:handoutMasterIdLst>
  <p:sldIdLst>
    <p:sldId id="256" r:id="rId2"/>
    <p:sldId id="316" r:id="rId3"/>
    <p:sldId id="308" r:id="rId4"/>
    <p:sldId id="307" r:id="rId5"/>
    <p:sldId id="257" r:id="rId6"/>
    <p:sldId id="371" r:id="rId7"/>
    <p:sldId id="354" r:id="rId8"/>
    <p:sldId id="386" r:id="rId9"/>
    <p:sldId id="374" r:id="rId10"/>
    <p:sldId id="375" r:id="rId11"/>
    <p:sldId id="404" r:id="rId12"/>
    <p:sldId id="376" r:id="rId13"/>
    <p:sldId id="377" r:id="rId14"/>
    <p:sldId id="378" r:id="rId15"/>
    <p:sldId id="379" r:id="rId16"/>
    <p:sldId id="405" r:id="rId17"/>
    <p:sldId id="259" r:id="rId18"/>
    <p:sldId id="380" r:id="rId19"/>
    <p:sldId id="381" r:id="rId20"/>
    <p:sldId id="260" r:id="rId21"/>
    <p:sldId id="382" r:id="rId22"/>
    <p:sldId id="383" r:id="rId23"/>
    <p:sldId id="384" r:id="rId24"/>
    <p:sldId id="385" r:id="rId25"/>
    <p:sldId id="387" r:id="rId26"/>
    <p:sldId id="390" r:id="rId27"/>
    <p:sldId id="388" r:id="rId28"/>
    <p:sldId id="391" r:id="rId29"/>
    <p:sldId id="392" r:id="rId30"/>
    <p:sldId id="393" r:id="rId31"/>
    <p:sldId id="394" r:id="rId32"/>
    <p:sldId id="395" r:id="rId33"/>
    <p:sldId id="396" r:id="rId34"/>
    <p:sldId id="397" r:id="rId35"/>
    <p:sldId id="398" r:id="rId36"/>
    <p:sldId id="399" r:id="rId37"/>
    <p:sldId id="400" r:id="rId38"/>
    <p:sldId id="401" r:id="rId39"/>
    <p:sldId id="402" r:id="rId40"/>
    <p:sldId id="403" r:id="rId41"/>
    <p:sldId id="406" r:id="rId42"/>
    <p:sldId id="407" r:id="rId43"/>
    <p:sldId id="408" r:id="rId44"/>
    <p:sldId id="409" r:id="rId45"/>
    <p:sldId id="410" r:id="rId46"/>
    <p:sldId id="372" r:id="rId47"/>
    <p:sldId id="373" r:id="rId48"/>
    <p:sldId id="335" r:id="rId49"/>
    <p:sldId id="299" r:id="rId50"/>
    <p:sldId id="411" r:id="rId51"/>
  </p:sldIdLst>
  <p:sldSz cx="9144000" cy="6858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5978" autoAdjust="0"/>
  </p:normalViewPr>
  <p:slideViewPr>
    <p:cSldViewPr>
      <p:cViewPr>
        <p:scale>
          <a:sx n="66" d="100"/>
          <a:sy n="66" d="100"/>
        </p:scale>
        <p:origin x="780" y="3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50" d="100"/>
        <a:sy n="150" d="100"/>
      </p:scale>
      <p:origin x="0" y="-4530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810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375" y="0"/>
            <a:ext cx="3170238" cy="4810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32DC25-D18B-4538-87B1-DD8DBE85C6C6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20188"/>
            <a:ext cx="3170238" cy="4810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375" y="9120188"/>
            <a:ext cx="3170238" cy="4810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BBC9E6-C646-482C-8FA8-FE15BE98289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3178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105AADA1-B5D3-4848-B0F8-C336027329BE}" type="datetimeFigureOut">
              <a:rPr lang="en-US" smtClean="0"/>
              <a:pPr/>
              <a:t>11/6/2018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E7F74728-1983-48E5-88C4-2BBAEEA18E0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59343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F74728-1983-48E5-88C4-2BBAEEA18E05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75085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Event reporting timelines available on website   Report need for assistance within 30 days of disaster declaration. Most work must be completed within 60 days of the disaster declaration.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F74728-1983-48E5-88C4-2BBAEEA18E05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2895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F74728-1983-48E5-88C4-2BBAEEA18E05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57800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Includes security of medical equipment, patient records and pharmaceuticals  24/7  to prevent looting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F74728-1983-48E5-88C4-2BBAEEA18E05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67528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F74728-1983-48E5-88C4-2BBAEEA18E05}" type="slidenum">
              <a:rPr lang="en-US" smtClean="0"/>
              <a:pPr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91080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F74728-1983-48E5-88C4-2BBAEEA18E05}" type="slidenum">
              <a:rPr lang="en-US" smtClean="0"/>
              <a:pPr/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29327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/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736600" algn="l"/>
                <a:tab pos="1474788" algn="l"/>
                <a:tab pos="2211388" algn="l"/>
                <a:tab pos="2949575" algn="l"/>
              </a:tabLst>
              <a:defRPr>
                <a:solidFill>
                  <a:schemeClr val="tx1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>
              <a:tabLst>
                <a:tab pos="736600" algn="l"/>
                <a:tab pos="1474788" algn="l"/>
                <a:tab pos="2211388" algn="l"/>
                <a:tab pos="2949575" algn="l"/>
              </a:tabLst>
              <a:defRPr>
                <a:solidFill>
                  <a:schemeClr val="tx1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>
              <a:tabLst>
                <a:tab pos="736600" algn="l"/>
                <a:tab pos="1474788" algn="l"/>
                <a:tab pos="2211388" algn="l"/>
                <a:tab pos="2949575" algn="l"/>
              </a:tabLst>
              <a:defRPr>
                <a:solidFill>
                  <a:schemeClr val="tx1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>
              <a:tabLst>
                <a:tab pos="736600" algn="l"/>
                <a:tab pos="1474788" algn="l"/>
                <a:tab pos="2211388" algn="l"/>
                <a:tab pos="2949575" algn="l"/>
              </a:tabLst>
              <a:defRPr>
                <a:solidFill>
                  <a:schemeClr val="tx1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>
              <a:tabLst>
                <a:tab pos="736600" algn="l"/>
                <a:tab pos="1474788" algn="l"/>
                <a:tab pos="2211388" algn="l"/>
                <a:tab pos="2949575" algn="l"/>
              </a:tabLst>
              <a:defRPr>
                <a:solidFill>
                  <a:schemeClr val="tx1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736600" algn="l"/>
                <a:tab pos="1474788" algn="l"/>
                <a:tab pos="2211388" algn="l"/>
                <a:tab pos="2949575" algn="l"/>
              </a:tabLst>
              <a:defRPr>
                <a:solidFill>
                  <a:schemeClr val="tx1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736600" algn="l"/>
                <a:tab pos="1474788" algn="l"/>
                <a:tab pos="2211388" algn="l"/>
                <a:tab pos="2949575" algn="l"/>
              </a:tabLst>
              <a:defRPr>
                <a:solidFill>
                  <a:schemeClr val="tx1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736600" algn="l"/>
                <a:tab pos="1474788" algn="l"/>
                <a:tab pos="2211388" algn="l"/>
                <a:tab pos="2949575" algn="l"/>
              </a:tabLst>
              <a:defRPr>
                <a:solidFill>
                  <a:schemeClr val="tx1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736600" algn="l"/>
                <a:tab pos="1474788" algn="l"/>
                <a:tab pos="2211388" algn="l"/>
                <a:tab pos="2949575" algn="l"/>
              </a:tabLst>
              <a:defRPr>
                <a:solidFill>
                  <a:schemeClr val="tx1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pPr>
              <a:buClr>
                <a:srgbClr val="000000"/>
              </a:buClr>
              <a:buSzPct val="45000"/>
              <a:buFont typeface="Wingdings" panose="05000000000000000000" pitchFamily="2" charset="2"/>
              <a:buNone/>
            </a:pPr>
            <a:fld id="{6B245281-EFC9-4E9A-811E-C13A9DF897DA}" type="slidenum">
              <a:rPr lang="en-US" altLang="en-US" smtClean="0">
                <a:solidFill>
                  <a:srgbClr val="000000"/>
                </a:solidFill>
                <a:latin typeface="Times New Roman" panose="02020603050405020304" pitchFamily="18" charset="0"/>
              </a:rPr>
              <a:pPr>
                <a:buClr>
                  <a:srgbClr val="000000"/>
                </a:buClr>
                <a:buSzPct val="45000"/>
                <a:buFont typeface="Wingdings" panose="05000000000000000000" pitchFamily="2" charset="2"/>
                <a:buNone/>
              </a:pPr>
              <a:t>46</a:t>
            </a:fld>
            <a:endParaRPr lang="en-US" altLang="en-US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55273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65235" algn="l"/>
                <a:tab pos="1530469" algn="l"/>
                <a:tab pos="2295704" algn="l"/>
                <a:tab pos="3060939" algn="l"/>
              </a:tabLst>
              <a:defRPr sz="13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65235" algn="l"/>
                <a:tab pos="1530469" algn="l"/>
                <a:tab pos="2295704" algn="l"/>
                <a:tab pos="3060939" algn="l"/>
              </a:tabLst>
              <a:defRPr sz="13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65235" algn="l"/>
                <a:tab pos="1530469" algn="l"/>
                <a:tab pos="2295704" algn="l"/>
                <a:tab pos="3060939" algn="l"/>
              </a:tabLst>
              <a:defRPr sz="13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65235" algn="l"/>
                <a:tab pos="1530469" algn="l"/>
                <a:tab pos="2295704" algn="l"/>
                <a:tab pos="3060939" algn="l"/>
              </a:tabLst>
              <a:defRPr sz="13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65235" algn="l"/>
                <a:tab pos="1530469" algn="l"/>
                <a:tab pos="2295704" algn="l"/>
                <a:tab pos="3060939" algn="l"/>
              </a:tabLst>
              <a:defRPr sz="13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658184" indent="-241653" defTabSz="483306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65235" algn="l"/>
                <a:tab pos="1530469" algn="l"/>
                <a:tab pos="2295704" algn="l"/>
                <a:tab pos="3060939" algn="l"/>
              </a:tabLst>
              <a:defRPr sz="13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3141490" indent="-241653" defTabSz="483306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65235" algn="l"/>
                <a:tab pos="1530469" algn="l"/>
                <a:tab pos="2295704" algn="l"/>
                <a:tab pos="3060939" algn="l"/>
              </a:tabLst>
              <a:defRPr sz="13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624796" indent="-241653" defTabSz="483306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65235" algn="l"/>
                <a:tab pos="1530469" algn="l"/>
                <a:tab pos="2295704" algn="l"/>
                <a:tab pos="3060939" algn="l"/>
              </a:tabLst>
              <a:defRPr sz="13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4108102" indent="-241653" defTabSz="483306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65235" algn="l"/>
                <a:tab pos="1530469" algn="l"/>
                <a:tab pos="2295704" algn="l"/>
                <a:tab pos="3060939" algn="l"/>
              </a:tabLst>
              <a:defRPr sz="13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SzPct val="45000"/>
              <a:buFont typeface="Wingdings" panose="05000000000000000000" pitchFamily="2" charset="2"/>
              <a:buNone/>
            </a:pPr>
            <a:fld id="{F7537FEF-EDF5-4879-B023-A0F9BAE34AC5}" type="slidenum">
              <a:rPr lang="en-US" altLang="en-US" smtClean="0"/>
              <a:pPr>
                <a:spcBef>
                  <a:spcPct val="0"/>
                </a:spcBef>
                <a:buSzPct val="45000"/>
                <a:buFont typeface="Wingdings" panose="05000000000000000000" pitchFamily="2" charset="2"/>
                <a:buNone/>
              </a:pPr>
              <a:t>49</a:t>
            </a:fld>
            <a:endParaRPr lang="en-US" altLang="en-US" dirty="0"/>
          </a:p>
        </p:txBody>
      </p:sp>
      <p:sp>
        <p:nvSpPr>
          <p:cNvPr id="3379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solidFill>
            <a:srgbClr val="FFFFFF"/>
          </a:solidFill>
          <a:ln/>
        </p:spPr>
      </p:sp>
      <p:sp>
        <p:nvSpPr>
          <p:cNvPr id="3379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0328805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F316D-CF8D-49ED-9D26-56B3D6634332}" type="datetime1">
              <a:rPr lang="en-US" smtClean="0"/>
              <a:t>11/6/2018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D12BE-9B39-4B9D-96FD-15DF27D1BD51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161948"/>
            <a:ext cx="9144000" cy="172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650806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3E48E-4F3F-41A5-8307-0928404CC556}" type="datetime1">
              <a:rPr lang="en-US" smtClean="0"/>
              <a:t>11/6/2018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D12BE-9B39-4B9D-96FD-15DF27D1BD51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9" y="5156801"/>
            <a:ext cx="9144000" cy="172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198293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4B9AB0-5BFA-4E39-865F-3EC5ABDCD50A}" type="datetime1">
              <a:rPr lang="en-US" smtClean="0"/>
              <a:t>11/6/2018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1B0B2D-F8AA-4287-ACB5-4AD017D5C88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6701053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7EFA60-4E57-491A-AE6C-3A4DAAEF7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A7AC20B-88A6-4E7F-9B88-A3FD224891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6DAA6-BE40-4FD4-9862-31CD812B407E}" type="datetime1">
              <a:rPr lang="en-US" smtClean="0"/>
              <a:t>11/6/2018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6D34992-9243-4C76-9D6E-F3A3A4D79A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8778222-225B-4309-A625-41A7E153C0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EC75F-6602-4E5C-9A15-E7AEA2DF77F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0425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7E0910-357E-49BA-8917-3A03D89818DD}" type="datetime1">
              <a:rPr lang="en-US" smtClean="0"/>
              <a:t>11/6/2018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1D12BE-9B39-4B9D-96FD-15DF27D1BD51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132387"/>
            <a:ext cx="9144000" cy="172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37656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members.whea.com/wheamembers/default.asp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w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8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40.emf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jpeg"/><Relationship Id="rId4" Type="http://schemas.openxmlformats.org/officeDocument/2006/relationships/image" Target="../media/image47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ms.gov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emsa.ca.gov/" TargetMode="Externa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dhs.wisconsin.gov/preparedness/index.htm" TargetMode="Externa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hyperlink" Target="mailto:mcfarlane.marge@gmail.com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.jpeg"/><Relationship Id="rId5" Type="http://schemas.openxmlformats.org/officeDocument/2006/relationships/hyperlink" Target="http://members.whea.com/wheamembers/default.asp" TargetMode="External"/><Relationship Id="rId4" Type="http://schemas.openxmlformats.org/officeDocument/2006/relationships/image" Target="../media/image3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members.whea.com/wheamembers/default.asp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1037" y="1976437"/>
            <a:ext cx="7772400" cy="1905000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r>
              <a:rPr lang="en-US" dirty="0"/>
              <a:t>     </a:t>
            </a:r>
            <a:r>
              <a:rPr lang="en-US" dirty="0">
                <a:latin typeface="+mn-lt"/>
                <a:cs typeface="Arial" panose="020B0604020202020204" pitchFamily="34" charset="0"/>
              </a:rPr>
              <a:t>WHEA Lunch and Learn</a:t>
            </a:r>
            <a:br>
              <a:rPr lang="en-US" dirty="0">
                <a:latin typeface="+mn-lt"/>
                <a:cs typeface="Arial" panose="020B0604020202020204" pitchFamily="34" charset="0"/>
              </a:rPr>
            </a:br>
            <a:r>
              <a:rPr lang="en-US" dirty="0">
                <a:latin typeface="+mn-lt"/>
                <a:cs typeface="Arial" panose="020B0604020202020204" pitchFamily="34" charset="0"/>
              </a:rPr>
              <a:t>November 8, 2018</a:t>
            </a:r>
            <a:br>
              <a:rPr lang="en-US" dirty="0">
                <a:latin typeface="+mn-lt"/>
                <a:cs typeface="Arial" panose="020B0604020202020204" pitchFamily="34" charset="0"/>
              </a:rPr>
            </a:br>
            <a:br>
              <a:rPr lang="en-US" dirty="0">
                <a:latin typeface="+mn-lt"/>
                <a:cs typeface="Arial" panose="020B0604020202020204" pitchFamily="34" charset="0"/>
              </a:rPr>
            </a:br>
            <a:r>
              <a:rPr lang="en-US" sz="4000" b="1" dirty="0">
                <a:latin typeface="+mn-lt"/>
                <a:cs typeface="Arial" panose="020B0604020202020204" pitchFamily="34" charset="0"/>
              </a:rPr>
              <a:t>New Joint Commission Emergency Management Checklist and Proposed Changes to the CMS EM Rules </a:t>
            </a:r>
            <a:br>
              <a:rPr lang="en-US" sz="4000" b="1" dirty="0">
                <a:latin typeface="+mn-lt"/>
                <a:cs typeface="Arial" panose="020B0604020202020204" pitchFamily="34" charset="0"/>
              </a:rPr>
            </a:b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333872"/>
            <a:ext cx="5562600" cy="1762127"/>
          </a:xfrm>
        </p:spPr>
        <p:txBody>
          <a:bodyPr>
            <a:normAutofit fontScale="92500" lnSpcReduction="20000"/>
          </a:bodyPr>
          <a:lstStyle/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Marge McFarlane, PhD, MT(ASCP), CHFM, CHSP, CJCP, HEM, MEP</a:t>
            </a:r>
          </a:p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Superior Performance, LLC</a:t>
            </a:r>
          </a:p>
          <a:p>
            <a:r>
              <a:rPr lang="en-US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mcfarlane.marge@gmail.com</a:t>
            </a:r>
          </a:p>
        </p:txBody>
      </p:sp>
      <p:pic>
        <p:nvPicPr>
          <p:cNvPr id="4" name="Picture 6" descr="header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4" t="-29" r="76407" b="-3004"/>
          <a:stretch>
            <a:fillRect/>
          </a:stretch>
        </p:blipFill>
        <p:spPr bwMode="auto">
          <a:xfrm>
            <a:off x="228600" y="381000"/>
            <a:ext cx="17526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6" name="Picture 1" descr="compassrose_7">
            <a:extLst>
              <a:ext uri="{FF2B5EF4-FFF2-40B4-BE49-F238E27FC236}">
                <a16:creationId xmlns:a16="http://schemas.microsoft.com/office/drawing/2014/main" id="{67D27C8D-D808-4C5B-806D-C506EFAE99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9436" y="4148137"/>
            <a:ext cx="1681163" cy="1762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47328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latin typeface="+mn-lt"/>
                <a:cs typeface="Arial" panose="020B0604020202020204" pitchFamily="34" charset="0"/>
              </a:rPr>
              <a:t>Have Questions??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u="sng" dirty="0">
                <a:cs typeface="Arial" panose="020B0604020202020204" pitchFamily="34" charset="0"/>
              </a:rPr>
              <a:t>During the Live Webinar:</a:t>
            </a:r>
          </a:p>
          <a:p>
            <a:pPr marL="0" indent="0">
              <a:buNone/>
            </a:pPr>
            <a:r>
              <a:rPr lang="en-US" dirty="0">
                <a:cs typeface="Arial" panose="020B0604020202020204" pitchFamily="34" charset="0"/>
              </a:rPr>
              <a:t>Click on “chat” in the lower right-hand corner</a:t>
            </a:r>
          </a:p>
          <a:p>
            <a:pPr marL="0" indent="0">
              <a:buNone/>
            </a:pPr>
            <a:endParaRPr lang="en-US" dirty="0"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u="sng" dirty="0">
                <a:cs typeface="Arial" panose="020B0604020202020204" pitchFamily="34" charset="0"/>
              </a:rPr>
              <a:t>If viewing the posted webinar:</a:t>
            </a:r>
          </a:p>
          <a:p>
            <a:pPr marL="0" indent="0">
              <a:buNone/>
            </a:pPr>
            <a:r>
              <a:rPr lang="en-US" dirty="0">
                <a:cs typeface="Arial" panose="020B0604020202020204" pitchFamily="34" charset="0"/>
              </a:rPr>
              <a:t>Call Marge McFarlane at</a:t>
            </a:r>
          </a:p>
          <a:p>
            <a:pPr marL="0" indent="0">
              <a:buNone/>
            </a:pPr>
            <a:r>
              <a:rPr lang="en-US" dirty="0">
                <a:cs typeface="Arial" panose="020B0604020202020204" pitchFamily="34" charset="0"/>
              </a:rPr>
              <a:t>715-835-3730 or email at</a:t>
            </a:r>
          </a:p>
          <a:p>
            <a:pPr marL="0" indent="0">
              <a:buNone/>
            </a:pPr>
            <a:r>
              <a:rPr lang="en-US" i="1" dirty="0">
                <a:cs typeface="Arial" panose="020B0604020202020204" pitchFamily="34" charset="0"/>
              </a:rPr>
              <a:t>mcfarlane.marge@gmail.com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C3A23-EA0C-BF49-A999-A30EDEEFE0F4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5" name="Rectangular Callout 4"/>
          <p:cNvSpPr/>
          <p:nvPr/>
        </p:nvSpPr>
        <p:spPr>
          <a:xfrm>
            <a:off x="7010400" y="3276600"/>
            <a:ext cx="1295400" cy="1984248"/>
          </a:xfrm>
          <a:prstGeom prst="wedgeRectCallout">
            <a:avLst>
              <a:gd name="adj1" fmla="val 72649"/>
              <a:gd name="adj2" fmla="val 8782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Ask a question now via </a:t>
            </a:r>
            <a:r>
              <a:rPr lang="en-US" b="1" dirty="0">
                <a:cs typeface="Arial" panose="020B0604020202020204" pitchFamily="34" charset="0"/>
              </a:rPr>
              <a:t>Chat</a:t>
            </a:r>
          </a:p>
        </p:txBody>
      </p:sp>
    </p:spTree>
    <p:extLst>
      <p:ext uri="{BB962C8B-B14F-4D97-AF65-F5344CB8AC3E}">
        <p14:creationId xmlns:p14="http://schemas.microsoft.com/office/powerpoint/2010/main" val="14477192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n-lt"/>
                <a:cs typeface="Arial" panose="020B0604020202020204" pitchFamily="34" charset="0"/>
              </a:rPr>
              <a:t>Learning 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6096000" cy="4525963"/>
          </a:xfrm>
        </p:spPr>
        <p:txBody>
          <a:bodyPr>
            <a:normAutofit fontScale="92500" lnSpcReduction="20000"/>
          </a:bodyPr>
          <a:lstStyle/>
          <a:p>
            <a:r>
              <a:rPr lang="en-US" dirty="0">
                <a:cs typeface="Arial" panose="020B0604020202020204" pitchFamily="34" charset="0"/>
              </a:rPr>
              <a:t>Discuss the purpose of the new Joint Commission EM checklist released November 2018</a:t>
            </a:r>
          </a:p>
          <a:p>
            <a:r>
              <a:rPr lang="en-US" dirty="0">
                <a:cs typeface="Arial" panose="020B0604020202020204" pitchFamily="34" charset="0"/>
              </a:rPr>
              <a:t>List the key elements of the checklist</a:t>
            </a:r>
          </a:p>
          <a:p>
            <a:r>
              <a:rPr lang="en-US" dirty="0">
                <a:cs typeface="Arial" panose="020B0604020202020204" pitchFamily="34" charset="0"/>
              </a:rPr>
              <a:t>Consider strategies and resources for identifying gaps and opportunities for improvement</a:t>
            </a:r>
          </a:p>
          <a:p>
            <a:r>
              <a:rPr lang="en-US" dirty="0">
                <a:cs typeface="Arial" panose="020B0604020202020204" pitchFamily="34" charset="0"/>
              </a:rPr>
              <a:t>Review the proposed revisions to the CMS Emergency Management Rules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D12BE-9B39-4B9D-96FD-15DF27D1BD51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5" name="Picture 2" descr="https://c43fae4b-a-62cb3a1a-s-sites.googlegroups.com/site/disasterreadycv/resources/continuity-planning/contplan.jpg?attachauth=ANoY7colwuxb96qjycNU4qbIOoztLqhD_wTTFaEiu5p_Xqk_vN4XmOCtvxwVo5L5fFbgFm6vXHL8G0LbxvjkRqid8hujp1LfiPsTS1T7WSU5F5QF9UOCVVKxtEHIPYHdY2v8LrdF05XDLyucqgZ0RJdlittiPTYKKFraWXkU-jT5w0R95S3uGh3A3clykPePbJIwf1oYB_NNU19qUcIpBun0boWMXmhqyJlTh1CFw7TOV3N3rfRWgmGVAGO-PnHt5pFErydKUBeV&amp;attredirects=0">
            <a:extLst>
              <a:ext uri="{FF2B5EF4-FFF2-40B4-BE49-F238E27FC236}">
                <a16:creationId xmlns:a16="http://schemas.microsoft.com/office/drawing/2014/main" id="{75563AA2-C21E-4CCB-9D5A-167DD38E19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2590800"/>
            <a:ext cx="2133600" cy="1885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97742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cs typeface="Arial" panose="020B0604020202020204" pitchFamily="34" charset="0"/>
              </a:rPr>
              <a:t>Our Mission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09600" y="1219200"/>
            <a:ext cx="7772400" cy="5137150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None/>
            </a:pPr>
            <a:r>
              <a:rPr lang="en-US" sz="3600" dirty="0">
                <a:cs typeface="Arial" panose="020B0604020202020204" pitchFamily="34" charset="0"/>
              </a:rPr>
              <a:t>Responsibilities:</a:t>
            </a:r>
          </a:p>
          <a:p>
            <a:pPr>
              <a:buFont typeface="Wingdings" pitchFamily="2" charset="2"/>
              <a:buNone/>
            </a:pPr>
            <a:r>
              <a:rPr lang="en-US" sz="3600" dirty="0">
                <a:cs typeface="Arial" panose="020B0604020202020204" pitchFamily="34" charset="0"/>
              </a:rPr>
              <a:t>	- legal</a:t>
            </a:r>
          </a:p>
          <a:p>
            <a:pPr>
              <a:buFont typeface="Wingdings" pitchFamily="2" charset="2"/>
              <a:buNone/>
            </a:pPr>
            <a:r>
              <a:rPr lang="en-US" sz="3600" dirty="0">
                <a:cs typeface="Arial" panose="020B0604020202020204" pitchFamily="34" charset="0"/>
              </a:rPr>
              <a:t> 	- regulatory</a:t>
            </a:r>
          </a:p>
          <a:p>
            <a:pPr>
              <a:buFont typeface="Wingdings" pitchFamily="2" charset="2"/>
              <a:buNone/>
            </a:pPr>
            <a:r>
              <a:rPr lang="en-US" sz="3600" dirty="0">
                <a:cs typeface="Arial" panose="020B0604020202020204" pitchFamily="34" charset="0"/>
              </a:rPr>
              <a:t>  	- fiscal</a:t>
            </a:r>
          </a:p>
          <a:p>
            <a:pPr>
              <a:buFont typeface="Wingdings" pitchFamily="2" charset="2"/>
              <a:buNone/>
            </a:pPr>
            <a:r>
              <a:rPr lang="en-US" sz="3600" dirty="0">
                <a:cs typeface="Arial" panose="020B0604020202020204" pitchFamily="34" charset="0"/>
              </a:rPr>
              <a:t> 	- ethical </a:t>
            </a:r>
          </a:p>
          <a:p>
            <a:pPr>
              <a:buFont typeface="Wingdings" pitchFamily="2" charset="2"/>
              <a:buNone/>
            </a:pPr>
            <a:endParaRPr lang="en-US" sz="3600" dirty="0">
              <a:cs typeface="Arial" panose="020B0604020202020204" pitchFamily="34" charset="0"/>
            </a:endParaRPr>
          </a:p>
          <a:p>
            <a:pPr marL="66675" indent="0">
              <a:spcBef>
                <a:spcPts val="0"/>
              </a:spcBef>
              <a:buNone/>
              <a:defRPr/>
            </a:pPr>
            <a:r>
              <a:rPr lang="en-US" dirty="0">
                <a:cs typeface="Arial" panose="020B0604020202020204" pitchFamily="34" charset="0"/>
              </a:rPr>
              <a:t>To design and maintain a safe environment for patients, their family, staff and practitioners</a:t>
            </a:r>
          </a:p>
          <a:p>
            <a:pPr marL="66675" indent="0">
              <a:spcBef>
                <a:spcPts val="0"/>
              </a:spcBef>
              <a:buNone/>
              <a:defRPr/>
            </a:pPr>
            <a:endParaRPr lang="en-US" dirty="0">
              <a:cs typeface="Arial" panose="020B0604020202020204" pitchFamily="34" charset="0"/>
            </a:endParaRPr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D1FE6-7E6E-4D49-A3C8-4FB8ABEE767E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7" name="Picture 4" descr="https://tse1.mm.bing.net/th?&amp;id=OIP.M160413fb3acbcb6f8dd8ced310888bb4o0&amp;w=277&amp;h=300&amp;c=0&amp;pid=1.9&amp;rs=0&amp;p=0&amp;r=0&amp;url=http%3A%2F%2Ffeaturepics.com%2Fonline%2Fproactive-reactive-2906574.aspx">
            <a:extLst>
              <a:ext uri="{FF2B5EF4-FFF2-40B4-BE49-F238E27FC236}">
                <a16:creationId xmlns:a16="http://schemas.microsoft.com/office/drawing/2014/main" id="{D1D93364-F80D-4D6F-BC14-3996CD2635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1524000"/>
            <a:ext cx="2382255" cy="2362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83397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+mn-lt"/>
                <a:cs typeface="Arial" panose="020B0604020202020204" pitchFamily="34" charset="0"/>
              </a:rPr>
              <a:t>The  JC EM Checklist 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dirty="0">
                <a:cs typeface="Arial" panose="020B0604020202020204" pitchFamily="34" charset="0"/>
              </a:rPr>
              <a:t>Released in November 2018 Environment of Care News</a:t>
            </a:r>
          </a:p>
          <a:p>
            <a:pPr marL="0" indent="0">
              <a:buNone/>
            </a:pPr>
            <a:endParaRPr lang="en-US" sz="1800" dirty="0"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800" dirty="0">
                <a:cs typeface="Arial" panose="020B0604020202020204" pitchFamily="34" charset="0"/>
              </a:rPr>
              <a:t>Collaborative effort at the request of ASPR</a:t>
            </a:r>
          </a:p>
          <a:p>
            <a:pPr marL="0" indent="0">
              <a:buNone/>
            </a:pPr>
            <a:r>
              <a:rPr lang="en-US" sz="2800" dirty="0">
                <a:cs typeface="Arial" panose="020B0604020202020204" pitchFamily="34" charset="0"/>
              </a:rPr>
              <a:t>(Office of the Assistant Secretary for Preparedness and Response)</a:t>
            </a:r>
          </a:p>
          <a:p>
            <a:pPr marL="0" indent="0">
              <a:buNone/>
            </a:pPr>
            <a:endParaRPr lang="en-US" sz="1800" dirty="0"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800" dirty="0">
                <a:cs typeface="Arial" panose="020B0604020202020204" pitchFamily="34" charset="0"/>
              </a:rPr>
              <a:t>Provides criteria to evaluate elements of EM planning</a:t>
            </a:r>
          </a:p>
          <a:p>
            <a:pPr marL="0" indent="0">
              <a:buNone/>
            </a:pPr>
            <a:endParaRPr lang="en-US" sz="1800" dirty="0"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800" dirty="0">
                <a:cs typeface="Arial" panose="020B0604020202020204" pitchFamily="34" charset="0"/>
              </a:rPr>
              <a:t>Use as a gap analysis checklist to ensure your policies/procedures are current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D12BE-9B39-4B9D-96FD-15DF27D1BD51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16794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B416E1-7AF6-480B-9C13-712DC121DC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EC75F-6602-4E5C-9A15-E7AEA2DF77F9}" type="slidenum">
              <a:rPr lang="en-US" smtClean="0"/>
              <a:t>6</a:t>
            </a:fld>
            <a:endParaRPr lang="en-US" dirty="0"/>
          </a:p>
        </p:txBody>
      </p:sp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D8C81A78-221F-4CE0-A18D-F821809F48E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36429829"/>
              </p:ext>
            </p:extLst>
          </p:nvPr>
        </p:nvGraphicFramePr>
        <p:xfrm>
          <a:off x="152401" y="381000"/>
          <a:ext cx="8534400" cy="5975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35" name="Acrobat Document" r:id="rId3" imgW="7543621" imgH="5829181" progId="AcroExch.Document.DC">
                  <p:embed/>
                </p:oleObj>
              </mc:Choice>
              <mc:Fallback>
                <p:oleObj name="Acrobat Document" r:id="rId3" imgW="7543621" imgH="5829181" progId="AcroExch.Document.DC">
                  <p:embed/>
                  <p:pic>
                    <p:nvPicPr>
                      <p:cNvPr id="8" name="Object 7">
                        <a:extLst>
                          <a:ext uri="{FF2B5EF4-FFF2-40B4-BE49-F238E27FC236}">
                            <a16:creationId xmlns:a16="http://schemas.microsoft.com/office/drawing/2014/main" id="{D8C81A78-221F-4CE0-A18D-F821809F48E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2401" y="381000"/>
                        <a:ext cx="8534400" cy="5975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264059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>
            <a:extLst>
              <a:ext uri="{FF2B5EF4-FFF2-40B4-BE49-F238E27FC236}">
                <a16:creationId xmlns:a16="http://schemas.microsoft.com/office/drawing/2014/main" id="{3B479369-13B6-43A9-B699-B57E9C7C29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dirty="0">
                <a:latin typeface="+mn-lt"/>
                <a:cs typeface="Arial" panose="020B0604020202020204" pitchFamily="34" charset="0"/>
              </a:rPr>
              <a:t>Strategies</a:t>
            </a:r>
          </a:p>
        </p:txBody>
      </p:sp>
      <p:sp>
        <p:nvSpPr>
          <p:cNvPr id="27651" name="Content Placeholder 2">
            <a:extLst>
              <a:ext uri="{FF2B5EF4-FFF2-40B4-BE49-F238E27FC236}">
                <a16:creationId xmlns:a16="http://schemas.microsoft.com/office/drawing/2014/main" id="{1104C050-43C0-4DD3-B07A-820EC610A7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17638"/>
            <a:ext cx="6477000" cy="5165724"/>
          </a:xfrm>
        </p:spPr>
        <p:txBody>
          <a:bodyPr>
            <a:normAutofit lnSpcReduction="10000"/>
          </a:bodyPr>
          <a:lstStyle/>
          <a:p>
            <a:pPr>
              <a:buFont typeface="Wingdings 2" panose="05020102010507070707" pitchFamily="18" charset="2"/>
              <a:buNone/>
            </a:pPr>
            <a:r>
              <a:rPr lang="en-US" altLang="en-US" sz="2400" dirty="0"/>
              <a:t>   </a:t>
            </a:r>
            <a:r>
              <a:rPr lang="en-US" altLang="en-US" sz="2800" dirty="0">
                <a:cs typeface="Arial" panose="020B0604020202020204" pitchFamily="34" charset="0"/>
              </a:rPr>
              <a:t>Mitigate the hazard risks, exposures, and potential impacts identified in the vulnerability assessment</a:t>
            </a:r>
          </a:p>
          <a:p>
            <a:pPr>
              <a:buFont typeface="Wingdings 2" panose="05020102010507070707" pitchFamily="18" charset="2"/>
              <a:buNone/>
            </a:pPr>
            <a:endParaRPr lang="en-US" altLang="en-US" sz="2800" dirty="0">
              <a:cs typeface="Arial" panose="020B0604020202020204" pitchFamily="34" charset="0"/>
            </a:endParaRPr>
          </a:p>
          <a:p>
            <a:pPr>
              <a:buFont typeface="Wingdings 2" panose="05020102010507070707" pitchFamily="18" charset="2"/>
              <a:buNone/>
            </a:pPr>
            <a:r>
              <a:rPr lang="en-US" altLang="en-US" sz="2800" dirty="0">
                <a:cs typeface="Arial" panose="020B0604020202020204" pitchFamily="34" charset="0"/>
              </a:rPr>
              <a:t>   Keeps the recovery time to a minimum</a:t>
            </a:r>
          </a:p>
          <a:p>
            <a:pPr>
              <a:buFont typeface="Wingdings 2" panose="05020102010507070707" pitchFamily="18" charset="2"/>
              <a:buNone/>
            </a:pPr>
            <a:endParaRPr lang="en-US" altLang="en-US" sz="2800" dirty="0">
              <a:cs typeface="Arial" panose="020B0604020202020204" pitchFamily="34" charset="0"/>
            </a:endParaRPr>
          </a:p>
          <a:p>
            <a:pPr>
              <a:buFont typeface="Wingdings 2" panose="05020102010507070707" pitchFamily="18" charset="2"/>
              <a:buNone/>
            </a:pPr>
            <a:r>
              <a:rPr lang="en-US" altLang="en-US" sz="2800" dirty="0">
                <a:cs typeface="Arial" panose="020B0604020202020204" pitchFamily="34" charset="0"/>
              </a:rPr>
              <a:t>   Recommends plans and procedures to respond to a crisis</a:t>
            </a:r>
          </a:p>
          <a:p>
            <a:pPr>
              <a:buFont typeface="Wingdings 2" panose="05020102010507070707" pitchFamily="18" charset="2"/>
              <a:buNone/>
            </a:pPr>
            <a:endParaRPr lang="en-US" altLang="en-US" sz="2800" dirty="0">
              <a:cs typeface="Arial" panose="020B0604020202020204" pitchFamily="34" charset="0"/>
            </a:endParaRPr>
          </a:p>
          <a:p>
            <a:pPr>
              <a:buFont typeface="Wingdings 2" panose="05020102010507070707" pitchFamily="18" charset="2"/>
              <a:buNone/>
            </a:pPr>
            <a:r>
              <a:rPr lang="en-US" altLang="en-US" sz="2800" dirty="0">
                <a:cs typeface="Arial" panose="020B0604020202020204" pitchFamily="34" charset="0"/>
              </a:rPr>
              <a:t>	Planning is the key to resiliency</a:t>
            </a:r>
          </a:p>
          <a:p>
            <a:pPr>
              <a:buFont typeface="Wingdings 2" panose="05020102010507070707" pitchFamily="18" charset="2"/>
              <a:buNone/>
            </a:pPr>
            <a:r>
              <a:rPr lang="en-US" altLang="en-US" sz="2800" dirty="0">
                <a:cs typeface="Arial" panose="020B0604020202020204" pitchFamily="34" charset="0"/>
              </a:rPr>
              <a:t> </a:t>
            </a:r>
          </a:p>
          <a:p>
            <a:endParaRPr lang="en-US" altLang="en-US" dirty="0"/>
          </a:p>
        </p:txBody>
      </p:sp>
      <p:sp>
        <p:nvSpPr>
          <p:cNvPr id="27652" name="Slide Number Placeholder 3">
            <a:extLst>
              <a:ext uri="{FF2B5EF4-FFF2-40B4-BE49-F238E27FC236}">
                <a16:creationId xmlns:a16="http://schemas.microsoft.com/office/drawing/2014/main" id="{BEAE541E-8827-4F02-8162-316E7E806A2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A04DA3"/>
              </a:buClr>
              <a:buSzPct val="95000"/>
              <a:buFont typeface="Wingdings 2" panose="05020102010507070707" pitchFamily="18" charset="2"/>
              <a:buChar char=""/>
              <a:defRPr sz="195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557213" indent="-214313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18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857250" indent="-17145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1575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200150" indent="-171450">
              <a:spcBef>
                <a:spcPct val="20000"/>
              </a:spcBef>
              <a:buClr>
                <a:srgbClr val="A04DA3"/>
              </a:buClr>
              <a:buSzPct val="65000"/>
              <a:buFont typeface="Wingdings 2" panose="05020102010507070707" pitchFamily="18" charset="2"/>
              <a:buChar char=""/>
              <a:defRPr sz="15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1543050" indent="-171450">
              <a:spcBef>
                <a:spcPct val="20000"/>
              </a:spcBef>
              <a:buClr>
                <a:srgbClr val="C4652D"/>
              </a:buClr>
              <a:buSzPct val="65000"/>
              <a:buFont typeface="Wingdings 2" panose="05020102010507070707" pitchFamily="18" charset="2"/>
              <a:buChar char=""/>
              <a:defRPr sz="15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1885950" indent="-17145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4652D"/>
              </a:buClr>
              <a:buSzPct val="65000"/>
              <a:buFont typeface="Wingdings 2" panose="05020102010507070707" pitchFamily="18" charset="2"/>
              <a:buChar char=""/>
              <a:defRPr sz="15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228850" indent="-17145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4652D"/>
              </a:buClr>
              <a:buSzPct val="65000"/>
              <a:buFont typeface="Wingdings 2" panose="05020102010507070707" pitchFamily="18" charset="2"/>
              <a:buChar char=""/>
              <a:defRPr sz="15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2571750" indent="-17145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4652D"/>
              </a:buClr>
              <a:buSzPct val="65000"/>
              <a:buFont typeface="Wingdings 2" panose="05020102010507070707" pitchFamily="18" charset="2"/>
              <a:buChar char=""/>
              <a:defRPr sz="15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2914650" indent="-17145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4652D"/>
              </a:buClr>
              <a:buSzPct val="65000"/>
              <a:buFont typeface="Wingdings 2" panose="05020102010507070707" pitchFamily="18" charset="2"/>
              <a:buChar char=""/>
              <a:defRPr sz="15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546D77DB-C5B2-4498-8EDE-B9F00FE2B2C6}" type="slidenum">
              <a:rPr lang="en-US" altLang="en-US" sz="900">
                <a:solidFill>
                  <a:srgbClr val="3F4052"/>
                </a:solidFill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7</a:t>
            </a:fld>
            <a:endParaRPr lang="en-US" altLang="en-US" sz="900" dirty="0">
              <a:solidFill>
                <a:srgbClr val="3F4052"/>
              </a:solidFill>
            </a:endParaRPr>
          </a:p>
        </p:txBody>
      </p:sp>
      <p:pic>
        <p:nvPicPr>
          <p:cNvPr id="16386" name="Picture 2" descr="Disaster Recovery Program">
            <a:extLst>
              <a:ext uri="{FF2B5EF4-FFF2-40B4-BE49-F238E27FC236}">
                <a16:creationId xmlns:a16="http://schemas.microsoft.com/office/drawing/2014/main" id="{0B7F5878-6DAF-419E-B6CE-FB96E47183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3733800"/>
            <a:ext cx="2286000" cy="2225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77214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DE26DA-6AAB-4C9D-A25A-41C9756041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35062"/>
          </a:xfrm>
        </p:spPr>
        <p:txBody>
          <a:bodyPr/>
          <a:lstStyle/>
          <a:p>
            <a:r>
              <a:rPr lang="en-US" dirty="0"/>
              <a:t>Resiliency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AFAF5C-B08F-45FB-9C21-6EFAE6121A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66800"/>
            <a:ext cx="6858000" cy="5059363"/>
          </a:xfrm>
        </p:spPr>
        <p:txBody>
          <a:bodyPr>
            <a:normAutofit/>
          </a:bodyPr>
          <a:lstStyle/>
          <a:p>
            <a:r>
              <a:rPr lang="en-US" sz="3000" dirty="0">
                <a:cs typeface="Arial" panose="020B0604020202020204" pitchFamily="34" charset="0"/>
              </a:rPr>
              <a:t>Series of strategies for hardening a building against natural disasters</a:t>
            </a:r>
          </a:p>
          <a:p>
            <a:r>
              <a:rPr lang="en-US" sz="3000" dirty="0">
                <a:cs typeface="Arial" panose="020B0604020202020204" pitchFamily="34" charset="0"/>
              </a:rPr>
              <a:t>To plan for, absorb, recover from and more successfully adapt to external weather events</a:t>
            </a:r>
          </a:p>
          <a:p>
            <a:pPr marL="0" indent="0">
              <a:buNone/>
            </a:pPr>
            <a:r>
              <a:rPr lang="en-US" sz="3000" dirty="0">
                <a:cs typeface="Arial" panose="020B0604020202020204" pitchFamily="34" charset="0"/>
              </a:rPr>
              <a:t>	- additional cooling days</a:t>
            </a:r>
          </a:p>
          <a:p>
            <a:pPr marL="0" indent="0">
              <a:buNone/>
            </a:pPr>
            <a:r>
              <a:rPr lang="en-US" sz="3000" dirty="0">
                <a:cs typeface="Arial" panose="020B0604020202020204" pitchFamily="34" charset="0"/>
              </a:rPr>
              <a:t>	- building automation systems down </a:t>
            </a:r>
          </a:p>
          <a:p>
            <a:pPr marL="0" indent="0">
              <a:buNone/>
            </a:pPr>
            <a:r>
              <a:rPr lang="en-US" sz="3000" dirty="0">
                <a:cs typeface="Arial" panose="020B0604020202020204" pitchFamily="34" charset="0"/>
              </a:rPr>
              <a:t>	- major flooding/flash flooding</a:t>
            </a:r>
          </a:p>
          <a:p>
            <a:pPr marL="0" indent="0">
              <a:buNone/>
            </a:pPr>
            <a:r>
              <a:rPr lang="en-US" sz="3000" dirty="0">
                <a:cs typeface="Arial" panose="020B0604020202020204" pitchFamily="34" charset="0"/>
              </a:rPr>
              <a:t>	- storm water management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39A5F1-6738-4A9E-9AFD-006E75DD59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D12BE-9B39-4B9D-96FD-15DF27D1BD51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5" name="Content Placeholder 7">
            <a:extLst>
              <a:ext uri="{FF2B5EF4-FFF2-40B4-BE49-F238E27FC236}">
                <a16:creationId xmlns:a16="http://schemas.microsoft.com/office/drawing/2014/main" id="{2786A8D9-43D7-4300-B213-7B418C1B0B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2300" y="2201862"/>
            <a:ext cx="1714500" cy="1852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80782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87085A-9EC0-45DD-BECF-28DE3E3739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JC EM Checklist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2A0432-E959-4134-9489-85781432C9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6248400" cy="4756150"/>
          </a:xfrm>
        </p:spPr>
        <p:txBody>
          <a:bodyPr>
            <a:normAutofit/>
          </a:bodyPr>
          <a:lstStyle/>
          <a:p>
            <a:r>
              <a:rPr lang="en-US" sz="2800" dirty="0">
                <a:cs typeface="Arial" panose="020B0604020202020204" pitchFamily="34" charset="0"/>
              </a:rPr>
              <a:t>17 sections required for sustaining the healthcare environment</a:t>
            </a:r>
          </a:p>
          <a:p>
            <a:r>
              <a:rPr lang="en-US" sz="2800" dirty="0">
                <a:cs typeface="Arial" panose="020B0604020202020204" pitchFamily="34" charset="0"/>
              </a:rPr>
              <a:t>10 sections required for sustaining clinical services</a:t>
            </a:r>
          </a:p>
          <a:p>
            <a:r>
              <a:rPr lang="en-US" sz="2800" dirty="0">
                <a:cs typeface="Arial" panose="020B0604020202020204" pitchFamily="34" charset="0"/>
              </a:rPr>
              <a:t>Checklist set up so that ideally all questions would be marked “yes” unless they were N/A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F773E0-20E7-42BA-A6E9-3D332DC88E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D12BE-9B39-4B9D-96FD-15DF27D1BD51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55D05DA4-39D7-4C45-B6AB-4D01CDEDDD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53200" y="1775386"/>
            <a:ext cx="2096146" cy="226321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571329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000484-34B1-4C09-B454-BAA91FF548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n-lt"/>
                <a:cs typeface="Arial" panose="020B0604020202020204" pitchFamily="34" charset="0"/>
              </a:rPr>
              <a:t>Management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0D3F4E-F798-4C2C-BB02-945E956974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95400"/>
            <a:ext cx="8458200" cy="4830763"/>
          </a:xfrm>
        </p:spPr>
        <p:txBody>
          <a:bodyPr>
            <a:normAutofit/>
          </a:bodyPr>
          <a:lstStyle/>
          <a:p>
            <a:r>
              <a:rPr lang="en-US" sz="2800" dirty="0">
                <a:cs typeface="Arial" panose="020B0604020202020204" pitchFamily="34" charset="0"/>
              </a:rPr>
              <a:t>Enough staff to ensure health and safety</a:t>
            </a:r>
          </a:p>
          <a:p>
            <a:r>
              <a:rPr lang="en-US" sz="2800" dirty="0">
                <a:cs typeface="Arial" panose="020B0604020202020204" pitchFamily="34" charset="0"/>
              </a:rPr>
              <a:t>Testing, training and exercises</a:t>
            </a:r>
          </a:p>
          <a:p>
            <a:r>
              <a:rPr lang="en-US" sz="2800" dirty="0">
                <a:cs typeface="Arial" panose="020B0604020202020204" pitchFamily="34" charset="0"/>
              </a:rPr>
              <a:t>Adequate resources and supplies</a:t>
            </a:r>
          </a:p>
          <a:p>
            <a:r>
              <a:rPr lang="en-US" sz="2800" dirty="0">
                <a:cs typeface="Arial" panose="020B0604020202020204" pitchFamily="34" charset="0"/>
              </a:rPr>
              <a:t>Arrangement for transport to a higher level of care</a:t>
            </a:r>
          </a:p>
          <a:p>
            <a:r>
              <a:rPr lang="en-US" sz="2800" dirty="0">
                <a:cs typeface="Arial" panose="020B0604020202020204" pitchFamily="34" charset="0"/>
              </a:rPr>
              <a:t>Surge plan for special needs populations: </a:t>
            </a:r>
          </a:p>
          <a:p>
            <a:pPr marL="0" indent="0">
              <a:buNone/>
            </a:pPr>
            <a:r>
              <a:rPr lang="en-US" sz="2800" dirty="0">
                <a:cs typeface="Arial" panose="020B0604020202020204" pitchFamily="34" charset="0"/>
              </a:rPr>
              <a:t>     dialysis, home ventilators/nebulizers, behavioral   	health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882D2B-0351-4E37-997A-5E96ADD487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D12BE-9B39-4B9D-96FD-15DF27D1BD51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06129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031677-44F1-4CB0-9938-5B782A8C51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Continuity of Operations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FB313F-BB78-4B07-A769-777F21B58A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18160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3000" dirty="0"/>
              <a:t>Program management, plans, and procedures;</a:t>
            </a:r>
          </a:p>
          <a:p>
            <a:pPr marL="0" indent="0">
              <a:buNone/>
            </a:pPr>
            <a:r>
              <a:rPr lang="en-US" sz="3000" dirty="0"/>
              <a:t>Essential/mission critical functions;</a:t>
            </a:r>
          </a:p>
          <a:p>
            <a:pPr marL="0" indent="0">
              <a:buNone/>
            </a:pPr>
            <a:r>
              <a:rPr lang="en-US" sz="3000" dirty="0"/>
              <a:t>Orders of succession; delegations of authority; Continuity communications/information systems; Essential records management</a:t>
            </a:r>
          </a:p>
          <a:p>
            <a:pPr marL="0" indent="0">
              <a:buNone/>
            </a:pPr>
            <a:r>
              <a:rPr lang="en-US" sz="3000" dirty="0"/>
              <a:t>Alternate locations</a:t>
            </a:r>
          </a:p>
          <a:p>
            <a:pPr marL="0" indent="0">
              <a:buNone/>
            </a:pPr>
            <a:r>
              <a:rPr lang="en-US" sz="3000" dirty="0"/>
              <a:t>Human resources</a:t>
            </a:r>
          </a:p>
          <a:p>
            <a:pPr marL="0" indent="0">
              <a:buNone/>
            </a:pPr>
            <a:r>
              <a:rPr lang="en-US" sz="3000" dirty="0"/>
              <a:t>Devolution; reconstitution</a:t>
            </a:r>
          </a:p>
          <a:p>
            <a:pPr marL="0" indent="0">
              <a:buNone/>
            </a:pPr>
            <a:endParaRPr lang="en-US" sz="3000" dirty="0"/>
          </a:p>
          <a:p>
            <a:pPr marL="0" indent="0">
              <a:buNone/>
            </a:pPr>
            <a:r>
              <a:rPr lang="en-US" sz="3000" dirty="0"/>
              <a:t>Implemented within 12 hours</a:t>
            </a:r>
          </a:p>
          <a:p>
            <a:pPr marL="0" indent="0">
              <a:buNone/>
            </a:pPr>
            <a:r>
              <a:rPr lang="en-US" sz="3000" dirty="0"/>
              <a:t>Operational for up to 30 days</a:t>
            </a:r>
          </a:p>
          <a:p>
            <a:pPr marL="0" indent="0">
              <a:buNone/>
            </a:pPr>
            <a:r>
              <a:rPr lang="en-US" sz="2800" dirty="0"/>
              <a:t>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96EA0A-9D56-4E13-BAED-8897A76B1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D12BE-9B39-4B9D-96FD-15DF27D1BD51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87145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E84DB8-59AA-44F8-95D7-F461E3697C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n-lt"/>
                <a:cs typeface="Arial" panose="020B0604020202020204" pitchFamily="34" charset="0"/>
              </a:rPr>
              <a:t>Management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C4B532-C4F0-44F8-8BFA-84F9193744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295400"/>
            <a:ext cx="8382000" cy="4830763"/>
          </a:xfrm>
        </p:spPr>
        <p:txBody>
          <a:bodyPr>
            <a:normAutofit/>
          </a:bodyPr>
          <a:lstStyle/>
          <a:p>
            <a:r>
              <a:rPr lang="en-US" sz="2800" dirty="0">
                <a:cs typeface="Arial" panose="020B0604020202020204" pitchFamily="34" charset="0"/>
              </a:rPr>
              <a:t>1135 Waiver requested in a timely manner</a:t>
            </a:r>
          </a:p>
          <a:p>
            <a:r>
              <a:rPr lang="en-US" sz="2800" dirty="0">
                <a:cs typeface="Arial" panose="020B0604020202020204" pitchFamily="34" charset="0"/>
              </a:rPr>
              <a:t>Organization’s insurer been notified</a:t>
            </a:r>
          </a:p>
          <a:p>
            <a:r>
              <a:rPr lang="en-US" sz="2800" dirty="0">
                <a:cs typeface="Arial" panose="020B0604020202020204" pitchFamily="34" charset="0"/>
              </a:rPr>
              <a:t>Buildings cleared for occupancy by local AHJ</a:t>
            </a:r>
          </a:p>
          <a:p>
            <a:r>
              <a:rPr lang="en-US" sz="2800" dirty="0">
                <a:cs typeface="Arial" panose="020B0604020202020204" pitchFamily="34" charset="0"/>
              </a:rPr>
              <a:t>FEMA protocols followed for reimbursement</a:t>
            </a:r>
          </a:p>
          <a:p>
            <a:endParaRPr lang="en-US" sz="2800" dirty="0"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800" dirty="0">
                <a:cs typeface="Arial" panose="020B0604020202020204" pitchFamily="34" charset="0"/>
              </a:rPr>
              <a:t>https://asprtracie.hhs.gov/technical-resources/resource/2053/a-quick-guide-fema-reimbursement-for-acute-care-hospitals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85BD7E-3953-43FC-8E88-0CCE7FF8B3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D12BE-9B39-4B9D-96FD-15DF27D1BD51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35833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68E5FE-F01C-4E58-A9BF-7934DA55ED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FEMA </a:t>
            </a:r>
            <a:r>
              <a:rPr lang="en-US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$$</a:t>
            </a:r>
            <a:r>
              <a:rPr lang="en-US" dirty="0"/>
              <a:t>: Prior to the Event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596FC3-A85A-4853-A312-5754D5C2C6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>
            <a:normAutofit fontScale="92500" lnSpcReduction="20000"/>
          </a:bodyPr>
          <a:lstStyle/>
          <a:p>
            <a:r>
              <a:rPr lang="en-US" dirty="0">
                <a:cs typeface="Arial" panose="020B0604020202020204" pitchFamily="34" charset="0"/>
              </a:rPr>
              <a:t>Written policy on how to capture disaster related expenditures, including labor and materials, through cost centers or purchase orders </a:t>
            </a:r>
          </a:p>
          <a:p>
            <a:pPr marL="0" indent="0">
              <a:buNone/>
            </a:pPr>
            <a:r>
              <a:rPr lang="en-US" dirty="0">
                <a:cs typeface="Arial" panose="020B0604020202020204" pitchFamily="34" charset="0"/>
              </a:rPr>
              <a:t>Note: Sometimes, having a policy in place prior to a disaster may result in more comprehensive reimbursement</a:t>
            </a:r>
          </a:p>
          <a:p>
            <a:r>
              <a:rPr lang="en-US" dirty="0">
                <a:cs typeface="Arial" panose="020B0604020202020204" pitchFamily="34" charset="0"/>
              </a:rPr>
              <a:t>Pre-disaster procedure should be created to track “normal” usage in your institution </a:t>
            </a:r>
          </a:p>
          <a:p>
            <a:pPr marL="0" indent="0">
              <a:buNone/>
            </a:pPr>
            <a:r>
              <a:rPr lang="en-US" dirty="0">
                <a:cs typeface="Arial" panose="020B0604020202020204" pitchFamily="34" charset="0"/>
              </a:rPr>
              <a:t> FEMA does not reimburse for normal</a:t>
            </a:r>
          </a:p>
          <a:p>
            <a:pPr marL="0" indent="0">
              <a:buNone/>
            </a:pPr>
            <a:r>
              <a:rPr lang="en-US" dirty="0">
                <a:cs typeface="Arial" panose="020B0604020202020204" pitchFamily="34" charset="0"/>
              </a:rPr>
              <a:t> operating expenses prior to or after a </a:t>
            </a:r>
          </a:p>
          <a:p>
            <a:pPr marL="0" indent="0">
              <a:buNone/>
            </a:pPr>
            <a:r>
              <a:rPr lang="en-US" dirty="0">
                <a:cs typeface="Arial" panose="020B0604020202020204" pitchFamily="34" charset="0"/>
              </a:rPr>
              <a:t> disaster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3565D1-AA3D-4D6E-B7F0-AF70273BC6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D12BE-9B39-4B9D-96FD-15DF27D1BD51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5" name="Picture 2" descr="Alphabet Word Images, Construction">
            <a:extLst>
              <a:ext uri="{FF2B5EF4-FFF2-40B4-BE49-F238E27FC236}">
                <a16:creationId xmlns:a16="http://schemas.microsoft.com/office/drawing/2014/main" id="{00B2C261-E4B2-48DC-9272-B6DED0F81D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4361282"/>
            <a:ext cx="1295400" cy="1244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07061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68E5FE-F01C-4E58-A9BF-7934DA55ED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n-lt"/>
                <a:cs typeface="Arial" panose="020B0604020202020204" pitchFamily="34" charset="0"/>
              </a:rPr>
              <a:t>FEMA </a:t>
            </a:r>
            <a:r>
              <a:rPr lang="en-US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$$</a:t>
            </a:r>
            <a:r>
              <a:rPr lang="en-US" dirty="0">
                <a:latin typeface="+mn-lt"/>
                <a:cs typeface="Arial" panose="020B0604020202020204" pitchFamily="34" charset="0"/>
              </a:rPr>
              <a:t>: Prior to the Event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596FC3-A85A-4853-A312-5754D5C2C6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" y="1295400"/>
            <a:ext cx="8763000" cy="4830763"/>
          </a:xfrm>
        </p:spPr>
        <p:txBody>
          <a:bodyPr>
            <a:noAutofit/>
          </a:bodyPr>
          <a:lstStyle/>
          <a:p>
            <a:r>
              <a:rPr lang="en-US" sz="2800" dirty="0">
                <a:cs typeface="Arial" panose="020B0604020202020204" pitchFamily="34" charset="0"/>
              </a:rPr>
              <a:t>Emergency protective measures/preparation activities performed within a reasonable and justified time in advance of the event, may be eligible for reimbursement</a:t>
            </a:r>
          </a:p>
          <a:p>
            <a:r>
              <a:rPr lang="en-US" sz="2800" dirty="0">
                <a:cs typeface="Arial" panose="020B0604020202020204" pitchFamily="34" charset="0"/>
              </a:rPr>
              <a:t>Offsite facilities, including physician offices:  Contents and operations may be eligible for reimbursement depending on the terms of the lease, insurance and ownership</a:t>
            </a:r>
          </a:p>
          <a:p>
            <a:r>
              <a:rPr lang="en-US" sz="2800" dirty="0">
                <a:cs typeface="Arial" panose="020B0604020202020204" pitchFamily="34" charset="0"/>
              </a:rPr>
              <a:t> Set-up zero-dollar cost centers (2 or more) to capture disaster related charges • Cost codes/center should include labor, supplies, pharmaceuticals, equipment, etc.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3565D1-AA3D-4D6E-B7F0-AF70273BC6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D12BE-9B39-4B9D-96FD-15DF27D1BD51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14852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68E5FE-F01C-4E58-A9BF-7934DA55ED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+mn-lt"/>
                <a:cs typeface="Arial" panose="020B0604020202020204" pitchFamily="34" charset="0"/>
              </a:rPr>
              <a:t>FEMA </a:t>
            </a:r>
            <a:r>
              <a:rPr lang="en-US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$$</a:t>
            </a:r>
            <a:r>
              <a:rPr lang="en-US" dirty="0">
                <a:latin typeface="+mn-lt"/>
                <a:cs typeface="Arial" panose="020B0604020202020204" pitchFamily="34" charset="0"/>
              </a:rPr>
              <a:t>: Prior to the Declaration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596FC3-A85A-4853-A312-5754D5C2C6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1"/>
            <a:ext cx="8991600" cy="3352800"/>
          </a:xfrm>
        </p:spPr>
        <p:txBody>
          <a:bodyPr>
            <a:normAutofit/>
          </a:bodyPr>
          <a:lstStyle/>
          <a:p>
            <a:r>
              <a:rPr lang="en-US" sz="2800" dirty="0">
                <a:cs typeface="Arial" panose="020B0604020202020204" pitchFamily="34" charset="0"/>
              </a:rPr>
              <a:t>Financial and record keeping policies/processes are activated to capture of all disaster related expenditures.</a:t>
            </a:r>
          </a:p>
          <a:p>
            <a:r>
              <a:rPr lang="en-US" sz="2800" dirty="0">
                <a:cs typeface="Arial" panose="020B0604020202020204" pitchFamily="34" charset="0"/>
              </a:rPr>
              <a:t>Dedicated person to coordinate the completion/filing of financial related costs. Maintain accurate disbursement and accounting records documented all work performed and costs incurred.  (Could be managed out of the Hospital Incident Command structure-Finance)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3565D1-AA3D-4D6E-B7F0-AF70273BC6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D12BE-9B39-4B9D-96FD-15DF27D1BD51}" type="slidenum">
              <a:rPr lang="en-US" smtClean="0"/>
              <a:pPr/>
              <a:t>15</a:t>
            </a:fld>
            <a:endParaRPr lang="en-US" dirty="0"/>
          </a:p>
        </p:txBody>
      </p:sp>
      <p:pic>
        <p:nvPicPr>
          <p:cNvPr id="30722" name="Picture 2" descr="Image result for hics finance section chief images">
            <a:extLst>
              <a:ext uri="{FF2B5EF4-FFF2-40B4-BE49-F238E27FC236}">
                <a16:creationId xmlns:a16="http://schemas.microsoft.com/office/drawing/2014/main" id="{F8689A9C-54CF-4B41-985E-16DDB1F1AA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4975" y="4624386"/>
            <a:ext cx="5734050" cy="1876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02861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E51672-BBAE-4D87-85E3-F8DD6ABD69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D12BE-9B39-4B9D-96FD-15DF27D1BD51}" type="slidenum">
              <a:rPr lang="en-US" smtClean="0"/>
              <a:pPr/>
              <a:t>16</a:t>
            </a:fld>
            <a:endParaRPr lang="en-US" dirty="0"/>
          </a:p>
        </p:txBody>
      </p:sp>
      <p:pic>
        <p:nvPicPr>
          <p:cNvPr id="31746" name="Picture 2" descr="Image result for hics finance section chief images">
            <a:extLst>
              <a:ext uri="{FF2B5EF4-FFF2-40B4-BE49-F238E27FC236}">
                <a16:creationId xmlns:a16="http://schemas.microsoft.com/office/drawing/2014/main" id="{7A26A782-B7FA-46E4-AF0D-8CE00B537B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9963" y="0"/>
            <a:ext cx="46624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96809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87451"/>
          </a:xfrm>
        </p:spPr>
        <p:txBody>
          <a:bodyPr>
            <a:normAutofit/>
          </a:bodyPr>
          <a:lstStyle/>
          <a:p>
            <a:r>
              <a:rPr lang="en-US" dirty="0">
                <a:latin typeface="+mn-lt"/>
                <a:cs typeface="Arial" panose="020B0604020202020204" pitchFamily="34" charset="0"/>
              </a:rPr>
              <a:t>Evaluate Building Integrity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678364"/>
          </a:xfrm>
        </p:spPr>
        <p:txBody>
          <a:bodyPr>
            <a:normAutofit fontScale="92500" lnSpcReduction="20000"/>
          </a:bodyPr>
          <a:lstStyle/>
          <a:p>
            <a:r>
              <a:rPr lang="en-US" sz="3500" dirty="0">
                <a:cs typeface="Arial" panose="020B0604020202020204" pitchFamily="34" charset="0"/>
              </a:rPr>
              <a:t>Water quality</a:t>
            </a:r>
          </a:p>
          <a:p>
            <a:endParaRPr lang="en-US" sz="3500" dirty="0">
              <a:cs typeface="Arial" panose="020B0604020202020204" pitchFamily="34" charset="0"/>
            </a:endParaRPr>
          </a:p>
          <a:p>
            <a:r>
              <a:rPr lang="en-US" sz="3500" dirty="0">
                <a:cs typeface="Arial" panose="020B0604020202020204" pitchFamily="34" charset="0"/>
              </a:rPr>
              <a:t>Air quality</a:t>
            </a:r>
          </a:p>
          <a:p>
            <a:endParaRPr lang="en-US" sz="3500" dirty="0">
              <a:cs typeface="Arial" panose="020B0604020202020204" pitchFamily="34" charset="0"/>
            </a:endParaRPr>
          </a:p>
          <a:p>
            <a:r>
              <a:rPr lang="en-US" sz="3500" dirty="0">
                <a:cs typeface="Arial" panose="020B0604020202020204" pitchFamily="34" charset="0"/>
              </a:rPr>
              <a:t>Mold abatement</a:t>
            </a:r>
          </a:p>
          <a:p>
            <a:endParaRPr lang="en-US" sz="3500" dirty="0">
              <a:cs typeface="Arial" panose="020B0604020202020204" pitchFamily="34" charset="0"/>
            </a:endParaRPr>
          </a:p>
          <a:p>
            <a:r>
              <a:rPr lang="en-US" sz="3500" dirty="0">
                <a:cs typeface="Arial" panose="020B0604020202020204" pitchFamily="34" charset="0"/>
              </a:rPr>
              <a:t>Temperature and humidity</a:t>
            </a:r>
          </a:p>
          <a:p>
            <a:pPr marL="0" indent="0">
              <a:buNone/>
            </a:pPr>
            <a:endParaRPr lang="en-US" sz="3500" dirty="0">
              <a:cs typeface="Arial" panose="020B0604020202020204" pitchFamily="34" charset="0"/>
            </a:endParaRPr>
          </a:p>
          <a:p>
            <a:r>
              <a:rPr lang="en-US" sz="3500" dirty="0">
                <a:cs typeface="Arial" panose="020B0604020202020204" pitchFamily="34" charset="0"/>
              </a:rPr>
              <a:t>Compliance with the Life Safety Code</a:t>
            </a:r>
          </a:p>
          <a:p>
            <a:endParaRPr lang="en-US" sz="2800" dirty="0"/>
          </a:p>
          <a:p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D12BE-9B39-4B9D-96FD-15DF27D1BD51}" type="slidenum">
              <a:rPr lang="en-US" smtClean="0"/>
              <a:pPr/>
              <a:t>17</a:t>
            </a:fld>
            <a:endParaRPr lang="en-US" dirty="0"/>
          </a:p>
        </p:txBody>
      </p:sp>
      <p:pic>
        <p:nvPicPr>
          <p:cNvPr id="7" name="Picture 5">
            <a:extLst>
              <a:ext uri="{FF2B5EF4-FFF2-40B4-BE49-F238E27FC236}">
                <a16:creationId xmlns:a16="http://schemas.microsoft.com/office/drawing/2014/main" id="{DAF2902E-A9D3-4F8A-840A-60ECE44A75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3403600"/>
            <a:ext cx="1752600" cy="1798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028" descr="H:\POWERPNT\Media\faucet.wmf">
            <a:extLst>
              <a:ext uri="{FF2B5EF4-FFF2-40B4-BE49-F238E27FC236}">
                <a16:creationId xmlns:a16="http://schemas.microsoft.com/office/drawing/2014/main" id="{D8EA19C9-0ED7-40BA-8331-FDA728573B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4583" y="1417637"/>
            <a:ext cx="1973344" cy="1401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878728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87451"/>
          </a:xfrm>
        </p:spPr>
        <p:txBody>
          <a:bodyPr>
            <a:normAutofit/>
          </a:bodyPr>
          <a:lstStyle/>
          <a:p>
            <a:r>
              <a:rPr lang="en-US" dirty="0"/>
              <a:t>Have the following been assessed?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7504"/>
            <a:ext cx="6781800" cy="52694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cs typeface="Arial" panose="020B0604020202020204" pitchFamily="34" charset="0"/>
              </a:rPr>
              <a:t>Consider using HICS Form 251 (www.emsa.ca.gov)</a:t>
            </a:r>
          </a:p>
          <a:p>
            <a:r>
              <a:rPr lang="en-US" sz="2800" dirty="0">
                <a:cs typeface="Arial" panose="020B0604020202020204" pitchFamily="34" charset="0"/>
              </a:rPr>
              <a:t>Physical structure/envelope</a:t>
            </a:r>
          </a:p>
          <a:p>
            <a:r>
              <a:rPr lang="en-US" sz="2800" dirty="0">
                <a:cs typeface="Arial" panose="020B0604020202020204" pitchFamily="34" charset="0"/>
              </a:rPr>
              <a:t>Medical gasses</a:t>
            </a:r>
          </a:p>
          <a:p>
            <a:r>
              <a:rPr lang="en-US" sz="2800" dirty="0">
                <a:cs typeface="Arial" panose="020B0604020202020204" pitchFamily="34" charset="0"/>
              </a:rPr>
              <a:t>Vacuum systems</a:t>
            </a:r>
          </a:p>
          <a:p>
            <a:r>
              <a:rPr lang="en-US" sz="2800" dirty="0">
                <a:cs typeface="Arial" panose="020B0604020202020204" pitchFamily="34" charset="0"/>
              </a:rPr>
              <a:t>HVAC</a:t>
            </a:r>
          </a:p>
          <a:p>
            <a:r>
              <a:rPr lang="en-US" sz="2800" dirty="0">
                <a:cs typeface="Arial" panose="020B0604020202020204" pitchFamily="34" charset="0"/>
              </a:rPr>
              <a:t>Elevators</a:t>
            </a:r>
          </a:p>
          <a:p>
            <a:r>
              <a:rPr lang="en-US" sz="2800" dirty="0">
                <a:cs typeface="Arial" panose="020B0604020202020204" pitchFamily="34" charset="0"/>
              </a:rPr>
              <a:t>Generators</a:t>
            </a:r>
          </a:p>
          <a:p>
            <a:r>
              <a:rPr lang="en-US" sz="2800" dirty="0">
                <a:cs typeface="Arial" panose="020B0604020202020204" pitchFamily="34" charset="0"/>
              </a:rPr>
              <a:t>Gas for cooking</a:t>
            </a:r>
          </a:p>
          <a:p>
            <a:r>
              <a:rPr lang="en-US" sz="2800" dirty="0">
                <a:cs typeface="Arial" panose="020B0604020202020204" pitchFamily="34" charset="0"/>
              </a:rPr>
              <a:t>Steam for sterilization, heating</a:t>
            </a:r>
          </a:p>
          <a:p>
            <a:endParaRPr lang="en-US" sz="2800" dirty="0"/>
          </a:p>
          <a:p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D12BE-9B39-4B9D-96FD-15DF27D1BD51}" type="slidenum">
              <a:rPr lang="en-US" smtClean="0"/>
              <a:pPr/>
              <a:t>18</a:t>
            </a:fld>
            <a:endParaRPr lang="en-US" dirty="0"/>
          </a:p>
        </p:txBody>
      </p:sp>
      <p:pic>
        <p:nvPicPr>
          <p:cNvPr id="6" name="Picture 2" descr="Image result for generator images">
            <a:extLst>
              <a:ext uri="{FF2B5EF4-FFF2-40B4-BE49-F238E27FC236}">
                <a16:creationId xmlns:a16="http://schemas.microsoft.com/office/drawing/2014/main" id="{681E954F-066C-491C-BECC-8525D6F610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9971" y="4002170"/>
            <a:ext cx="2686829" cy="2334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6" name="Picture 4" descr="Image result for images e cylinders">
            <a:extLst>
              <a:ext uri="{FF2B5EF4-FFF2-40B4-BE49-F238E27FC236}">
                <a16:creationId xmlns:a16="http://schemas.microsoft.com/office/drawing/2014/main" id="{8C5053DF-420D-47C6-8821-778FC01227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5371" y="990600"/>
            <a:ext cx="2904693" cy="2334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74129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87451"/>
          </a:xfrm>
        </p:spPr>
        <p:txBody>
          <a:bodyPr>
            <a:normAutofit/>
          </a:bodyPr>
          <a:lstStyle/>
          <a:p>
            <a:r>
              <a:rPr lang="en-US" dirty="0"/>
              <a:t>Have the following been assessed?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87451"/>
            <a:ext cx="5257800" cy="5534024"/>
          </a:xfrm>
        </p:spPr>
        <p:txBody>
          <a:bodyPr>
            <a:normAutofit lnSpcReduction="10000"/>
          </a:bodyPr>
          <a:lstStyle/>
          <a:p>
            <a:r>
              <a:rPr lang="en-US" sz="3000" dirty="0">
                <a:cs typeface="Arial" panose="020B0604020202020204" pitchFamily="34" charset="0"/>
              </a:rPr>
              <a:t>Sprinklers</a:t>
            </a:r>
          </a:p>
          <a:p>
            <a:r>
              <a:rPr lang="en-US" sz="3000" dirty="0">
                <a:cs typeface="Arial" panose="020B0604020202020204" pitchFamily="34" charset="0"/>
              </a:rPr>
              <a:t>Fire alarm system</a:t>
            </a:r>
          </a:p>
          <a:p>
            <a:r>
              <a:rPr lang="en-US" sz="3000" dirty="0">
                <a:cs typeface="Arial" panose="020B0604020202020204" pitchFamily="34" charset="0"/>
              </a:rPr>
              <a:t>Vacuum systems</a:t>
            </a:r>
          </a:p>
          <a:p>
            <a:r>
              <a:rPr lang="en-US" sz="3000" dirty="0">
                <a:cs typeface="Arial" panose="020B0604020202020204" pitchFamily="34" charset="0"/>
              </a:rPr>
              <a:t>Hood systems (kitchen, lab, pharmacy)</a:t>
            </a:r>
          </a:p>
          <a:p>
            <a:r>
              <a:rPr lang="en-US" sz="3000" dirty="0">
                <a:cs typeface="Arial" panose="020B0604020202020204" pitchFamily="34" charset="0"/>
              </a:rPr>
              <a:t>Isolation capabilities</a:t>
            </a:r>
          </a:p>
          <a:p>
            <a:r>
              <a:rPr lang="en-US" sz="3000" dirty="0">
                <a:cs typeface="Arial" panose="020B0604020202020204" pitchFamily="34" charset="0"/>
              </a:rPr>
              <a:t>Fuel (diesel)</a:t>
            </a:r>
          </a:p>
          <a:p>
            <a:r>
              <a:rPr lang="en-US" sz="3000" dirty="0">
                <a:cs typeface="Arial" panose="020B0604020202020204" pitchFamily="34" charset="0"/>
              </a:rPr>
              <a:t>Restoration of electricity</a:t>
            </a:r>
          </a:p>
          <a:p>
            <a:r>
              <a:rPr lang="en-US" sz="3000" dirty="0">
                <a:cs typeface="Arial" panose="020B0604020202020204" pitchFamily="34" charset="0"/>
              </a:rPr>
              <a:t>Potable water/sewage 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systems</a:t>
            </a:r>
          </a:p>
          <a:p>
            <a:r>
              <a:rPr lang="en-US" sz="3000" dirty="0">
                <a:cs typeface="Arial" panose="020B0604020202020204" pitchFamily="34" charset="0"/>
              </a:rPr>
              <a:t>Building automation systems</a:t>
            </a:r>
          </a:p>
          <a:p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D12BE-9B39-4B9D-96FD-15DF27D1BD51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9" name="AutoShape 6" descr="Simplex 4099-9001 Pull Station">
            <a:extLst>
              <a:ext uri="{FF2B5EF4-FFF2-40B4-BE49-F238E27FC236}">
                <a16:creationId xmlns:a16="http://schemas.microsoft.com/office/drawing/2014/main" id="{D7DC7F32-B112-4552-8AD8-CDC3C99DC00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19466" name="Picture 10" descr="Simplex Pull System Fire Signaling Device">
            <a:extLst>
              <a:ext uri="{FF2B5EF4-FFF2-40B4-BE49-F238E27FC236}">
                <a16:creationId xmlns:a16="http://schemas.microsoft.com/office/drawing/2014/main" id="{B099D5D3-0EFA-4C1A-95EB-4134341047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1463843"/>
            <a:ext cx="1196640" cy="1355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8" name="Picture 12" descr="Image result for lab isolation cabinets images">
            <a:extLst>
              <a:ext uri="{FF2B5EF4-FFF2-40B4-BE49-F238E27FC236}">
                <a16:creationId xmlns:a16="http://schemas.microsoft.com/office/drawing/2014/main" id="{7F37C12F-2A50-4B14-85F5-8E1C4DB5D9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8768" y="3786982"/>
            <a:ext cx="1762125" cy="259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942762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Access and Availability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458200" cy="4830763"/>
          </a:xfrm>
        </p:spPr>
        <p:txBody>
          <a:bodyPr>
            <a:normAutofit/>
          </a:bodyPr>
          <a:lstStyle/>
          <a:p>
            <a:r>
              <a:rPr lang="en-US" dirty="0">
                <a:cs typeface="Arial" panose="020B0604020202020204" pitchFamily="34" charset="0"/>
              </a:rPr>
              <a:t>Safe access for people and supplies</a:t>
            </a:r>
          </a:p>
          <a:p>
            <a:pPr marL="0" indent="0">
              <a:buNone/>
            </a:pPr>
            <a:endParaRPr lang="en-US" dirty="0">
              <a:cs typeface="Arial" panose="020B0604020202020204" pitchFamily="34" charset="0"/>
            </a:endParaRPr>
          </a:p>
          <a:p>
            <a:r>
              <a:rPr lang="en-US" dirty="0">
                <a:cs typeface="Arial" panose="020B0604020202020204" pitchFamily="34" charset="0"/>
              </a:rPr>
              <a:t>Community fire, emergency medical and police services available</a:t>
            </a:r>
          </a:p>
          <a:p>
            <a:pPr marL="0" indent="0">
              <a:buNone/>
            </a:pPr>
            <a:endParaRPr lang="en-US" dirty="0">
              <a:cs typeface="Arial" panose="020B0604020202020204" pitchFamily="34" charset="0"/>
            </a:endParaRPr>
          </a:p>
          <a:p>
            <a:r>
              <a:rPr lang="en-US" dirty="0">
                <a:cs typeface="Arial" panose="020B0604020202020204" pitchFamily="34" charset="0"/>
              </a:rPr>
              <a:t>Staffing and resources adequate to maintain the facilities that are in use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D12BE-9B39-4B9D-96FD-15DF27D1BD51}" type="slidenum">
              <a:rPr lang="en-US" smtClean="0"/>
              <a:pPr/>
              <a:t>20</a:t>
            </a:fld>
            <a:endParaRPr lang="en-US" dirty="0"/>
          </a:p>
        </p:txBody>
      </p:sp>
      <p:pic>
        <p:nvPicPr>
          <p:cNvPr id="6" name="Picture 2" descr="Check List Clip Art Proactive">
            <a:extLst>
              <a:ext uri="{FF2B5EF4-FFF2-40B4-BE49-F238E27FC236}">
                <a16:creationId xmlns:a16="http://schemas.microsoft.com/office/drawing/2014/main" id="{DDD63706-5AC9-479B-B528-7E63F42526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4800599"/>
            <a:ext cx="2202426" cy="1920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56485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Safety and Food Management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458200" cy="48307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800" dirty="0">
                <a:cs typeface="Arial" panose="020B0604020202020204" pitchFamily="34" charset="0"/>
              </a:rPr>
              <a:t>Risk assessment completed</a:t>
            </a:r>
          </a:p>
          <a:p>
            <a:pPr marL="0" indent="0">
              <a:buNone/>
            </a:pPr>
            <a:endParaRPr lang="en-US" sz="2800" dirty="0"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800" dirty="0">
                <a:cs typeface="Arial" panose="020B0604020202020204" pitchFamily="34" charset="0"/>
              </a:rPr>
              <a:t>Employee health screenings and vaccinations</a:t>
            </a:r>
          </a:p>
          <a:p>
            <a:pPr marL="0" indent="0">
              <a:buNone/>
            </a:pPr>
            <a:r>
              <a:rPr lang="en-US" sz="2800" dirty="0">
                <a:cs typeface="Arial" panose="020B0604020202020204" pitchFamily="34" charset="0"/>
              </a:rPr>
              <a:t>Personal protective equipment (PPE) available</a:t>
            </a:r>
          </a:p>
          <a:p>
            <a:pPr marL="0" indent="0">
              <a:buNone/>
            </a:pPr>
            <a:endParaRPr lang="en-US" sz="2800" dirty="0"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800" dirty="0">
                <a:cs typeface="Arial" panose="020B0604020202020204" pitchFamily="34" charset="0"/>
              </a:rPr>
              <a:t>Adequate patient equipment and supplies</a:t>
            </a:r>
          </a:p>
          <a:p>
            <a:pPr marL="0" indent="0">
              <a:buNone/>
            </a:pPr>
            <a:r>
              <a:rPr lang="en-US" sz="2800" dirty="0">
                <a:cs typeface="Arial" panose="020B0604020202020204" pitchFamily="34" charset="0"/>
              </a:rPr>
              <a:t>Mechanism to replenish supplies</a:t>
            </a:r>
          </a:p>
          <a:p>
            <a:pPr marL="0" indent="0">
              <a:buNone/>
            </a:pPr>
            <a:endParaRPr lang="en-US" sz="2800" dirty="0"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800" dirty="0">
                <a:cs typeface="Arial" panose="020B0604020202020204" pitchFamily="34" charset="0"/>
              </a:rPr>
              <a:t>Adequate food inventories onsite and available for planned services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D12BE-9B39-4B9D-96FD-15DF27D1BD51}" type="slidenum">
              <a:rPr lang="en-US" smtClean="0"/>
              <a:pPr/>
              <a:t>21</a:t>
            </a:fld>
            <a:endParaRPr lang="en-US" dirty="0"/>
          </a:p>
        </p:txBody>
      </p:sp>
      <p:pic>
        <p:nvPicPr>
          <p:cNvPr id="6" name="Picture 8" descr="Security, Industrial, Logistic">
            <a:extLst>
              <a:ext uri="{FF2B5EF4-FFF2-40B4-BE49-F238E27FC236}">
                <a16:creationId xmlns:a16="http://schemas.microsoft.com/office/drawing/2014/main" id="{E8DA3423-8E19-4D2E-BD49-87043569ED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3200400"/>
            <a:ext cx="1609494" cy="1529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67304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BBC2D6-1B93-4EDF-AD39-81AC496919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n-lt"/>
                <a:cs typeface="Arial" panose="020B0604020202020204" pitchFamily="34" charset="0"/>
              </a:rPr>
              <a:t>Morgue</a:t>
            </a:r>
          </a:p>
        </p:txBody>
      </p:sp>
      <p:sp useBgFill="1">
        <p:nvSpPr>
          <p:cNvPr id="3" name="Content Placeholder 2">
            <a:extLst>
              <a:ext uri="{FF2B5EF4-FFF2-40B4-BE49-F238E27FC236}">
                <a16:creationId xmlns:a16="http://schemas.microsoft.com/office/drawing/2014/main" id="{DA0EF559-D8E9-4AC9-A6AC-E987C733C8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295399"/>
            <a:ext cx="8229600" cy="5021037"/>
          </a:xfrm>
        </p:spPr>
        <p:txBody>
          <a:bodyPr>
            <a:noAutofit/>
          </a:bodyPr>
          <a:lstStyle/>
          <a:p>
            <a:r>
              <a:rPr lang="en-US" sz="2800" dirty="0">
                <a:cs typeface="Arial" panose="020B0604020202020204" pitchFamily="34" charset="0"/>
              </a:rPr>
              <a:t>Adequate arrangement for </a:t>
            </a:r>
          </a:p>
          <a:p>
            <a:pPr marL="0" indent="0">
              <a:buNone/>
            </a:pPr>
            <a:r>
              <a:rPr lang="en-US" sz="2800" dirty="0">
                <a:cs typeface="Arial" panose="020B0604020202020204" pitchFamily="34" charset="0"/>
              </a:rPr>
              <a:t>     identification, storage and </a:t>
            </a:r>
          </a:p>
          <a:p>
            <a:pPr marL="0" indent="0">
              <a:buNone/>
            </a:pPr>
            <a:r>
              <a:rPr lang="en-US" sz="2800" dirty="0">
                <a:cs typeface="Arial" panose="020B0604020202020204" pitchFamily="34" charset="0"/>
              </a:rPr>
              <a:t>     management of deceased individuals</a:t>
            </a:r>
          </a:p>
          <a:p>
            <a:pPr marL="0" indent="0">
              <a:buNone/>
            </a:pPr>
            <a:endParaRPr lang="en-US" sz="2800" dirty="0">
              <a:cs typeface="Arial" panose="020B0604020202020204" pitchFamily="34" charset="0"/>
            </a:endParaRPr>
          </a:p>
          <a:p>
            <a:r>
              <a:rPr lang="en-US" sz="2800" dirty="0">
                <a:cs typeface="Arial" panose="020B0604020202020204" pitchFamily="34" charset="0"/>
              </a:rPr>
              <a:t>Adequate arrangements for notification of the family of the location/disposition of the deceased</a:t>
            </a:r>
          </a:p>
          <a:p>
            <a:r>
              <a:rPr lang="en-US" sz="2800" dirty="0">
                <a:cs typeface="Arial" panose="020B0604020202020204" pitchFamily="34" charset="0"/>
              </a:rPr>
              <a:t>Disaster Mortuary Operational Response Team (DMORT) ready for deployment – federal team</a:t>
            </a:r>
          </a:p>
          <a:p>
            <a:r>
              <a:rPr lang="en-US" sz="2800" dirty="0">
                <a:cs typeface="Arial" panose="020B0604020202020204" pitchFamily="34" charset="0"/>
              </a:rPr>
              <a:t>D-FIRST </a:t>
            </a:r>
            <a:r>
              <a:rPr lang="en-US" sz="2800" dirty="0"/>
              <a:t>(Dane Fatality Incident Response Support Team)</a:t>
            </a:r>
            <a:r>
              <a:rPr lang="en-US" sz="2800" dirty="0">
                <a:cs typeface="Arial" panose="020B0604020202020204" pitchFamily="34" charset="0"/>
              </a:rPr>
              <a:t> operated out of Dane County Coroners office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749564-0221-4B73-B6F6-278BA6B519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D12BE-9B39-4B9D-96FD-15DF27D1BD51}" type="slidenum">
              <a:rPr lang="en-US" smtClean="0"/>
              <a:pPr/>
              <a:t>22</a:t>
            </a:fld>
            <a:endParaRPr lang="en-US" dirty="0"/>
          </a:p>
        </p:txBody>
      </p:sp>
      <p:pic>
        <p:nvPicPr>
          <p:cNvPr id="23554" name="Picture 2" descr="Image result for morgue images">
            <a:extLst>
              <a:ext uri="{FF2B5EF4-FFF2-40B4-BE49-F238E27FC236}">
                <a16:creationId xmlns:a16="http://schemas.microsoft.com/office/drawing/2014/main" id="{259B8608-F6AB-43BD-A9D0-AE68B98EE9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563335"/>
            <a:ext cx="2400300" cy="2713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931206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4C6092-4677-4265-AFCE-4517276B9A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n-lt"/>
                <a:cs typeface="Arial" panose="020B0604020202020204" pitchFamily="34" charset="0"/>
              </a:rPr>
              <a:t>Security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22BCFC-A820-4A8F-870A-46410C2095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7010400" cy="4756150"/>
          </a:xfrm>
        </p:spPr>
        <p:txBody>
          <a:bodyPr>
            <a:normAutofit lnSpcReduction="10000"/>
          </a:bodyPr>
          <a:lstStyle/>
          <a:p>
            <a:r>
              <a:rPr lang="en-US" sz="2800" dirty="0">
                <a:cs typeface="Arial" panose="020B0604020202020204" pitchFamily="34" charset="0"/>
              </a:rPr>
              <a:t>Building and sensitive areas secured</a:t>
            </a:r>
          </a:p>
          <a:p>
            <a:r>
              <a:rPr lang="en-US" sz="2800" dirty="0">
                <a:cs typeface="Arial" panose="020B0604020202020204" pitchFamily="34" charset="0"/>
              </a:rPr>
              <a:t>Access controls operational</a:t>
            </a:r>
          </a:p>
          <a:p>
            <a:r>
              <a:rPr lang="en-US" sz="2800" dirty="0">
                <a:cs typeface="Arial" panose="020B0604020202020204" pitchFamily="34" charset="0"/>
              </a:rPr>
              <a:t>Identification protocols for those accessing the facility</a:t>
            </a:r>
          </a:p>
          <a:p>
            <a:r>
              <a:rPr lang="en-US" sz="2800" dirty="0">
                <a:cs typeface="Arial" panose="020B0604020202020204" pitchFamily="34" charset="0"/>
              </a:rPr>
              <a:t>Law enforcement can be summoned if needed</a:t>
            </a:r>
          </a:p>
          <a:p>
            <a:r>
              <a:rPr lang="en-US" sz="2800" dirty="0">
                <a:cs typeface="Arial" panose="020B0604020202020204" pitchFamily="34" charset="0"/>
              </a:rPr>
              <a:t>System in place to track on duty staff</a:t>
            </a:r>
          </a:p>
          <a:p>
            <a:r>
              <a:rPr lang="en-US" sz="2800" dirty="0">
                <a:cs typeface="Arial" panose="020B0604020202020204" pitchFamily="34" charset="0"/>
              </a:rPr>
              <a:t>System in place to track locations of </a:t>
            </a:r>
          </a:p>
          <a:p>
            <a:pPr marL="0" indent="0">
              <a:buNone/>
            </a:pPr>
            <a:r>
              <a:rPr lang="en-US" sz="2800" dirty="0">
                <a:cs typeface="Arial" panose="020B0604020202020204" pitchFamily="34" charset="0"/>
              </a:rPr>
              <a:t>    patients sheltered onsite during the     	emergency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F9D967-F736-4876-B79A-E066302D91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D12BE-9B39-4B9D-96FD-15DF27D1BD51}" type="slidenum">
              <a:rPr lang="en-US" smtClean="0"/>
              <a:pPr/>
              <a:t>23</a:t>
            </a:fld>
            <a:endParaRPr lang="en-US" dirty="0"/>
          </a:p>
        </p:txBody>
      </p:sp>
      <p:pic>
        <p:nvPicPr>
          <p:cNvPr id="24578" name="Picture 2" descr="Image result for id badge images">
            <a:extLst>
              <a:ext uri="{FF2B5EF4-FFF2-40B4-BE49-F238E27FC236}">
                <a16:creationId xmlns:a16="http://schemas.microsoft.com/office/drawing/2014/main" id="{3301810E-DA42-43A4-BE4D-EC382950DE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3619500"/>
            <a:ext cx="2438400" cy="2919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293545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9D4677-8AF1-4630-9855-159C2AE434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latin typeface="+mn-lt"/>
                <a:cs typeface="Arial" panose="020B0604020202020204" pitchFamily="34" charset="0"/>
              </a:rPr>
              <a:t>Hazardous Materials and Wastes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D1FB42-1483-4166-AE1E-8C93EBF94E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6705600" cy="4525963"/>
          </a:xfrm>
        </p:spPr>
        <p:txBody>
          <a:bodyPr>
            <a:normAutofit lnSpcReduction="10000"/>
          </a:bodyPr>
          <a:lstStyle/>
          <a:p>
            <a:r>
              <a:rPr lang="en-US" sz="2800" dirty="0">
                <a:cs typeface="Arial" panose="020B0604020202020204" pitchFamily="34" charset="0"/>
              </a:rPr>
              <a:t>System for general trash removal</a:t>
            </a:r>
          </a:p>
          <a:p>
            <a:r>
              <a:rPr lang="en-US" sz="2800" dirty="0">
                <a:cs typeface="Arial" panose="020B0604020202020204" pitchFamily="34" charset="0"/>
              </a:rPr>
              <a:t>System for medical and biohazardous waste</a:t>
            </a:r>
          </a:p>
          <a:p>
            <a:r>
              <a:rPr lang="en-US" sz="2800" dirty="0">
                <a:cs typeface="Arial" panose="020B0604020202020204" pitchFamily="34" charset="0"/>
              </a:rPr>
              <a:t>Storage, inventory, disposal systems:</a:t>
            </a:r>
          </a:p>
          <a:p>
            <a:pPr lvl="1"/>
            <a:r>
              <a:rPr lang="en-US" dirty="0">
                <a:cs typeface="Arial" panose="020B0604020202020204" pitchFamily="34" charset="0"/>
              </a:rPr>
              <a:t>Radioactive sources and waste</a:t>
            </a:r>
          </a:p>
          <a:p>
            <a:pPr lvl="1"/>
            <a:r>
              <a:rPr lang="en-US" dirty="0">
                <a:cs typeface="Arial" panose="020B0604020202020204" pitchFamily="34" charset="0"/>
              </a:rPr>
              <a:t>Pharmaceuticals</a:t>
            </a:r>
          </a:p>
          <a:p>
            <a:pPr lvl="1"/>
            <a:r>
              <a:rPr lang="en-US" dirty="0">
                <a:cs typeface="Arial" panose="020B0604020202020204" pitchFamily="34" charset="0"/>
              </a:rPr>
              <a:t>Chemicals</a:t>
            </a:r>
          </a:p>
          <a:p>
            <a:pPr lvl="1"/>
            <a:r>
              <a:rPr lang="en-US" dirty="0">
                <a:cs typeface="Arial" panose="020B0604020202020204" pitchFamily="34" charset="0"/>
              </a:rPr>
              <a:t>Other</a:t>
            </a:r>
          </a:p>
          <a:p>
            <a:pPr lvl="1"/>
            <a:r>
              <a:rPr lang="en-US" dirty="0">
                <a:cs typeface="Arial" panose="020B0604020202020204" pitchFamily="34" charset="0"/>
              </a:rPr>
              <a:t>Pest and rodent control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5BA1C4-BDD7-4233-B729-7B0DCE8177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D12BE-9B39-4B9D-96FD-15DF27D1BD51}" type="slidenum">
              <a:rPr lang="en-US" smtClean="0"/>
              <a:pPr/>
              <a:t>24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B70A78E-D982-4C6A-A75E-B38F6069C4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599" y="4343401"/>
            <a:ext cx="1663700" cy="1538842"/>
          </a:xfrm>
          <a:prstGeom prst="rect">
            <a:avLst/>
          </a:prstGeom>
        </p:spPr>
      </p:pic>
      <p:pic>
        <p:nvPicPr>
          <p:cNvPr id="25602" name="Picture 2" descr="Image result for radiation images">
            <a:extLst>
              <a:ext uri="{FF2B5EF4-FFF2-40B4-BE49-F238E27FC236}">
                <a16:creationId xmlns:a16="http://schemas.microsoft.com/office/drawing/2014/main" id="{9C1E534A-D385-4647-B910-862ADAF4C4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1299" y="3182936"/>
            <a:ext cx="1250157" cy="1389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04" name="Picture 4" descr="Image result for biohazard symbol images">
            <a:extLst>
              <a:ext uri="{FF2B5EF4-FFF2-40B4-BE49-F238E27FC236}">
                <a16:creationId xmlns:a16="http://schemas.microsoft.com/office/drawing/2014/main" id="{AB5F8497-5C6A-4774-846D-D1479FA862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9500" y="1235075"/>
            <a:ext cx="1628775" cy="1660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014797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6E3325-A345-452A-834D-05390AB362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Emergency Operations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1A4DE2-D5DD-4B0E-BB8A-85F13B5D08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5867400" cy="4525963"/>
          </a:xfrm>
        </p:spPr>
        <p:txBody>
          <a:bodyPr>
            <a:normAutofit fontScale="92500"/>
          </a:bodyPr>
          <a:lstStyle/>
          <a:p>
            <a:r>
              <a:rPr lang="en-US" dirty="0"/>
              <a:t>Plan activated/HICS </a:t>
            </a:r>
          </a:p>
          <a:p>
            <a:r>
              <a:rPr lang="en-US" dirty="0"/>
              <a:t>Coordination with community partners/HC Coalition </a:t>
            </a:r>
          </a:p>
          <a:p>
            <a:r>
              <a:rPr lang="en-US" dirty="0"/>
              <a:t>Volunteer management</a:t>
            </a:r>
          </a:p>
          <a:p>
            <a:r>
              <a:rPr lang="en-US" dirty="0"/>
              <a:t>Donation management</a:t>
            </a:r>
          </a:p>
          <a:p>
            <a:r>
              <a:rPr lang="en-US" dirty="0"/>
              <a:t>Safe evacuation protocols in place</a:t>
            </a:r>
          </a:p>
          <a:p>
            <a:r>
              <a:rPr lang="en-US" dirty="0"/>
              <a:t>Systematic protocols for safe reoccupation of the facility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919683-48D7-4DAC-B507-2DE9E88ABC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D12BE-9B39-4B9D-96FD-15DF27D1BD51}" type="slidenum">
              <a:rPr lang="en-US" smtClean="0"/>
              <a:pPr/>
              <a:t>25</a:t>
            </a:fld>
            <a:endParaRPr lang="en-US" dirty="0"/>
          </a:p>
        </p:txBody>
      </p:sp>
      <p:pic>
        <p:nvPicPr>
          <p:cNvPr id="26626" name="Picture 2" descr="Image result for cartoon images of donations">
            <a:extLst>
              <a:ext uri="{FF2B5EF4-FFF2-40B4-BE49-F238E27FC236}">
                <a16:creationId xmlns:a16="http://schemas.microsoft.com/office/drawing/2014/main" id="{0457714D-5500-422A-9185-DCBF171E4C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427708"/>
            <a:ext cx="2362200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698" name="Picture 2" descr="Image result for hics images">
            <a:extLst>
              <a:ext uri="{FF2B5EF4-FFF2-40B4-BE49-F238E27FC236}">
                <a16:creationId xmlns:a16="http://schemas.microsoft.com/office/drawing/2014/main" id="{8C33A559-8A7D-4E0B-BED2-73B0A31CBE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1466715"/>
            <a:ext cx="1905000" cy="1895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884754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09C04E-B9DF-4E46-A3AE-B445EC097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D12BE-9B39-4B9D-96FD-15DF27D1BD51}" type="slidenum">
              <a:rPr lang="en-US" smtClean="0"/>
              <a:pPr/>
              <a:t>26</a:t>
            </a:fld>
            <a:endParaRPr lang="en-US" dirty="0"/>
          </a:p>
        </p:txBody>
      </p:sp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F7639B89-0FB2-49AC-84B8-AABEBCD35D3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16022305"/>
              </p:ext>
            </p:extLst>
          </p:nvPr>
        </p:nvGraphicFramePr>
        <p:xfrm>
          <a:off x="1295400" y="152400"/>
          <a:ext cx="6477000" cy="670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60" name="Acrobat Document" r:id="rId3" imgW="5829097" imgH="7543800" progId="AcroExch.Document.DC">
                  <p:embed/>
                </p:oleObj>
              </mc:Choice>
              <mc:Fallback>
                <p:oleObj name="Acrobat Document" r:id="rId3" imgW="5829097" imgH="754380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95400" y="152400"/>
                        <a:ext cx="6477000" cy="6705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4522532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995B56-1920-4B4A-9109-530BF5C3AE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n-lt"/>
                <a:cs typeface="Arial" panose="020B0604020202020204" pitchFamily="34" charset="0"/>
              </a:rPr>
              <a:t>Fire Protection Features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D47EE2-D757-4088-8436-9EC71118E8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17638"/>
            <a:ext cx="6324600" cy="4708525"/>
          </a:xfrm>
        </p:spPr>
        <p:txBody>
          <a:bodyPr>
            <a:normAutofit fontScale="92500"/>
          </a:bodyPr>
          <a:lstStyle/>
          <a:p>
            <a:r>
              <a:rPr lang="en-US" dirty="0"/>
              <a:t>ILSMs in place</a:t>
            </a:r>
          </a:p>
          <a:p>
            <a:r>
              <a:rPr lang="en-US" dirty="0"/>
              <a:t>Are rated assemblies and components compliant</a:t>
            </a:r>
          </a:p>
          <a:p>
            <a:r>
              <a:rPr lang="en-US" dirty="0"/>
              <a:t>Fire suppression system in place</a:t>
            </a:r>
          </a:p>
          <a:p>
            <a:r>
              <a:rPr lang="en-US" dirty="0"/>
              <a:t>Fire detection/notification system in place</a:t>
            </a:r>
          </a:p>
          <a:p>
            <a:r>
              <a:rPr lang="en-US" dirty="0"/>
              <a:t>Exits clear, unobstructed, functional</a:t>
            </a:r>
          </a:p>
          <a:p>
            <a:r>
              <a:rPr lang="en-US" dirty="0"/>
              <a:t>Exits discharge to safe areas/locations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CC813E-98A7-4440-A878-F787CA56D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D12BE-9B39-4B9D-96FD-15DF27D1BD51}" type="slidenum">
              <a:rPr lang="en-US" smtClean="0"/>
              <a:pPr/>
              <a:t>27</a:t>
            </a:fld>
            <a:endParaRPr lang="en-US" dirty="0"/>
          </a:p>
        </p:txBody>
      </p:sp>
      <p:pic>
        <p:nvPicPr>
          <p:cNvPr id="6" name="Picture 4" descr="warning slippery - /cartoon/signs/more_signs/warning_slippery.png.html">
            <a:extLst>
              <a:ext uri="{FF2B5EF4-FFF2-40B4-BE49-F238E27FC236}">
                <a16:creationId xmlns:a16="http://schemas.microsoft.com/office/drawing/2014/main" id="{D223192A-355D-4C2F-9A70-D8EDCC76B2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500" y="4343400"/>
            <a:ext cx="1790700" cy="1416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772" name="Picture 4" descr="Image result for fire detection and notification and suppression images">
            <a:extLst>
              <a:ext uri="{FF2B5EF4-FFF2-40B4-BE49-F238E27FC236}">
                <a16:creationId xmlns:a16="http://schemas.microsoft.com/office/drawing/2014/main" id="{5835EB61-0F38-4551-8759-C193F3ABC9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5042" y="1647825"/>
            <a:ext cx="1790701" cy="1912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127329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22F975C-49B4-4CF2-9B2E-A01269FF37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Medical Equipment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601CC04-21EB-42E8-8965-5EBE8B415E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Has equipment in flooded or damaged buildings been assessed</a:t>
            </a:r>
          </a:p>
          <a:p>
            <a:r>
              <a:rPr lang="en-US" dirty="0"/>
              <a:t>Inspection, testing completed</a:t>
            </a:r>
          </a:p>
          <a:p>
            <a:r>
              <a:rPr lang="en-US" dirty="0"/>
              <a:t>Cleaning and disinfection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D31EF54-661A-4BC0-A566-D573F41010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1B0B2D-F8AA-4287-ACB5-4AD017D5C889}" type="slidenum">
              <a:rPr lang="en-US" altLang="en-US" smtClean="0"/>
              <a:pPr>
                <a:defRPr/>
              </a:pPr>
              <a:t>28</a:t>
            </a:fld>
            <a:endParaRPr lang="en-US" altLang="en-US" dirty="0"/>
          </a:p>
        </p:txBody>
      </p:sp>
      <p:pic>
        <p:nvPicPr>
          <p:cNvPr id="33794" name="Picture 2" descr="Image result for medical equipment images clip art">
            <a:extLst>
              <a:ext uri="{FF2B5EF4-FFF2-40B4-BE49-F238E27FC236}">
                <a16:creationId xmlns:a16="http://schemas.microsoft.com/office/drawing/2014/main" id="{FB9655A2-C360-42F7-A467-FCFE759ACE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351" y="4062187"/>
            <a:ext cx="1695450" cy="2294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796" name="Picture 4" descr="Image result for medical equipment images clip art">
            <a:extLst>
              <a:ext uri="{FF2B5EF4-FFF2-40B4-BE49-F238E27FC236}">
                <a16:creationId xmlns:a16="http://schemas.microsoft.com/office/drawing/2014/main" id="{E756CC8D-D0BE-4CDC-9935-362296E016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4083958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798" name="Picture 6" descr="Image result for medical equipment images clip art">
            <a:extLst>
              <a:ext uri="{FF2B5EF4-FFF2-40B4-BE49-F238E27FC236}">
                <a16:creationId xmlns:a16="http://schemas.microsoft.com/office/drawing/2014/main" id="{3A332A81-DB95-4EBE-8B0C-8E3B6C67BB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2593" y="4062187"/>
            <a:ext cx="2266950" cy="2019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104128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2B0B3F-5AD9-415E-8D8B-A50C0DFC96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HVAC Inspections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EBC1A1-39E6-4BCD-965B-01C1970A23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5867400" cy="4525963"/>
          </a:xfrm>
        </p:spPr>
        <p:txBody>
          <a:bodyPr/>
          <a:lstStyle/>
          <a:p>
            <a:r>
              <a:rPr lang="en-US" dirty="0"/>
              <a:t>Chillers: pumps, valves and controls, fan coils</a:t>
            </a:r>
          </a:p>
          <a:p>
            <a:r>
              <a:rPr lang="en-US" dirty="0"/>
              <a:t>Heating: boilers, feedwater, process steam</a:t>
            </a:r>
          </a:p>
          <a:p>
            <a:r>
              <a:rPr lang="en-US" dirty="0"/>
              <a:t>Distribution systems: ducts, pipes, risers, valves and controls</a:t>
            </a:r>
          </a:p>
          <a:p>
            <a:r>
              <a:rPr lang="en-US" dirty="0"/>
              <a:t>Chemical treatment systems: water, boiler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CF31AC-8B61-4EB6-9EFF-507FEDB10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D12BE-9B39-4B9D-96FD-15DF27D1BD51}" type="slidenum">
              <a:rPr lang="en-US" smtClean="0"/>
              <a:pPr/>
              <a:t>29</a:t>
            </a:fld>
            <a:endParaRPr lang="en-US" dirty="0"/>
          </a:p>
        </p:txBody>
      </p:sp>
      <p:pic>
        <p:nvPicPr>
          <p:cNvPr id="37890" name="Picture 2" descr="Image result for boiler chemical images">
            <a:extLst>
              <a:ext uri="{FF2B5EF4-FFF2-40B4-BE49-F238E27FC236}">
                <a16:creationId xmlns:a16="http://schemas.microsoft.com/office/drawing/2014/main" id="{BEE38993-41D8-49BF-A44C-992C067D86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7343" y="2424112"/>
            <a:ext cx="2266950" cy="2009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112424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FB9A28-B974-4196-877C-C0E507B758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Electrical Systems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D790D0-F5CA-40C2-A6EC-C6D4A86E33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19200"/>
            <a:ext cx="6096000" cy="4906963"/>
          </a:xfrm>
        </p:spPr>
        <p:txBody>
          <a:bodyPr>
            <a:normAutofit/>
          </a:bodyPr>
          <a:lstStyle/>
          <a:p>
            <a:r>
              <a:rPr lang="en-US" sz="2800" dirty="0"/>
              <a:t>Vaults: Main switchboard</a:t>
            </a:r>
          </a:p>
          <a:p>
            <a:r>
              <a:rPr lang="en-US" sz="2800" dirty="0"/>
              <a:t>Vaults: Utilities transfer switches</a:t>
            </a:r>
          </a:p>
          <a:p>
            <a:r>
              <a:rPr lang="en-US" sz="2800" dirty="0"/>
              <a:t>Distribution panels: fuses</a:t>
            </a:r>
          </a:p>
          <a:p>
            <a:r>
              <a:rPr lang="en-US" sz="2800" dirty="0"/>
              <a:t>Distribution panels: breakers</a:t>
            </a:r>
          </a:p>
          <a:p>
            <a:r>
              <a:rPr lang="en-US" sz="2800" dirty="0"/>
              <a:t>Transformers</a:t>
            </a:r>
          </a:p>
          <a:p>
            <a:r>
              <a:rPr lang="en-US" sz="2800" dirty="0"/>
              <a:t>Emergency power supply systems: ATS, fuel supply day tank/bulk storage and pumps</a:t>
            </a:r>
          </a:p>
          <a:p>
            <a:r>
              <a:rPr lang="en-US" sz="2800" dirty="0"/>
              <a:t>Test equipment for confirming voltage and amperage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D82125-2465-4E0D-8B37-53CBA3E8DD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D12BE-9B39-4B9D-96FD-15DF27D1BD51}" type="slidenum">
              <a:rPr lang="en-US" smtClean="0"/>
              <a:pPr/>
              <a:t>30</a:t>
            </a:fld>
            <a:endParaRPr lang="en-US" dirty="0"/>
          </a:p>
        </p:txBody>
      </p:sp>
      <p:pic>
        <p:nvPicPr>
          <p:cNvPr id="38914" name="Picture 2" descr="Image result for breaker images">
            <a:extLst>
              <a:ext uri="{FF2B5EF4-FFF2-40B4-BE49-F238E27FC236}">
                <a16:creationId xmlns:a16="http://schemas.microsoft.com/office/drawing/2014/main" id="{2DCD9427-526E-4146-BE5F-1376437CC0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1534319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236028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8B8E74-9B0E-47E7-93EC-36F142BFE7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Water Systems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7A291A-66BA-405B-97B2-3B45457FAB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17638"/>
            <a:ext cx="6324600" cy="4708525"/>
          </a:xfrm>
        </p:spPr>
        <p:txBody>
          <a:bodyPr/>
          <a:lstStyle/>
          <a:p>
            <a:r>
              <a:rPr lang="en-US" dirty="0"/>
              <a:t>Potable and non-potable water sources</a:t>
            </a:r>
          </a:p>
          <a:p>
            <a:r>
              <a:rPr lang="en-US" dirty="0"/>
              <a:t>Distribution pumps</a:t>
            </a:r>
          </a:p>
          <a:p>
            <a:r>
              <a:rPr lang="en-US" dirty="0"/>
              <a:t>Water towers/tanks</a:t>
            </a:r>
          </a:p>
          <a:p>
            <a:r>
              <a:rPr lang="en-US" dirty="0"/>
              <a:t>Sewer systems: Sanitary</a:t>
            </a:r>
          </a:p>
          <a:p>
            <a:r>
              <a:rPr lang="en-US" dirty="0"/>
              <a:t>Sewer systems: Storm</a:t>
            </a:r>
          </a:p>
          <a:p>
            <a:r>
              <a:rPr lang="en-US" dirty="0"/>
              <a:t>Waste Streams: solid/liquid/lift pumps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19400A-4A6A-42C0-BA34-1560B7940E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D12BE-9B39-4B9D-96FD-15DF27D1BD51}" type="slidenum">
              <a:rPr lang="en-US" smtClean="0"/>
              <a:pPr/>
              <a:t>31</a:t>
            </a:fld>
            <a:endParaRPr lang="en-US" dirty="0"/>
          </a:p>
        </p:txBody>
      </p:sp>
      <p:pic>
        <p:nvPicPr>
          <p:cNvPr id="39940" name="Picture 4" descr="Image result for water drop images">
            <a:extLst>
              <a:ext uri="{FF2B5EF4-FFF2-40B4-BE49-F238E27FC236}">
                <a16:creationId xmlns:a16="http://schemas.microsoft.com/office/drawing/2014/main" id="{DE3892E9-07F3-4667-AA6C-86D290EAB6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1828800"/>
            <a:ext cx="2743200" cy="282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649809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516862-EF3F-4C08-9BB1-272C064334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Medical Gas System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913595-4CE5-4A03-9F6C-767E1F440B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190999"/>
          </a:xfrm>
        </p:spPr>
        <p:txBody>
          <a:bodyPr/>
          <a:lstStyle/>
          <a:p>
            <a:r>
              <a:rPr lang="en-US" dirty="0"/>
              <a:t>Compressors/dryers</a:t>
            </a:r>
          </a:p>
          <a:p>
            <a:r>
              <a:rPr lang="en-US" dirty="0"/>
              <a:t>Piping system</a:t>
            </a:r>
          </a:p>
          <a:p>
            <a:r>
              <a:rPr lang="en-US" dirty="0"/>
              <a:t>Vacuum piping and pumps</a:t>
            </a:r>
          </a:p>
          <a:p>
            <a:r>
              <a:rPr lang="en-US" dirty="0"/>
              <a:t>Anesthetizing gases</a:t>
            </a:r>
          </a:p>
          <a:p>
            <a:r>
              <a:rPr lang="en-US" dirty="0"/>
              <a:t>Controls (main panel, zone valves, etc.)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14FE57-AD43-431B-A823-6B9F88F210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D12BE-9B39-4B9D-96FD-15DF27D1BD51}" type="slidenum">
              <a:rPr lang="en-US" smtClean="0"/>
              <a:pPr/>
              <a:t>32</a:t>
            </a:fld>
            <a:endParaRPr lang="en-US" dirty="0"/>
          </a:p>
        </p:txBody>
      </p:sp>
      <p:pic>
        <p:nvPicPr>
          <p:cNvPr id="34820" name="Picture 4" descr="Image result for medical gas zone valve box">
            <a:extLst>
              <a:ext uri="{FF2B5EF4-FFF2-40B4-BE49-F238E27FC236}">
                <a16:creationId xmlns:a16="http://schemas.microsoft.com/office/drawing/2014/main" id="{392B0CAF-8A4D-47BC-A143-8A093CBF69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1417638"/>
            <a:ext cx="1952625" cy="2011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701967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AD6268-8CD9-428B-9BA5-B4A1B2285C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Internal/External </a:t>
            </a:r>
            <a:br>
              <a:rPr lang="en-US" dirty="0"/>
            </a:br>
            <a:r>
              <a:rPr lang="en-US" dirty="0"/>
              <a:t>Communication Systems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4D37B1-F481-439E-A9A1-14EE1CD0FB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17638"/>
            <a:ext cx="5791200" cy="4708525"/>
          </a:xfrm>
        </p:spPr>
        <p:txBody>
          <a:bodyPr>
            <a:normAutofit lnSpcReduction="10000"/>
          </a:bodyPr>
          <a:lstStyle/>
          <a:p>
            <a:r>
              <a:rPr lang="en-US" dirty="0"/>
              <a:t>Redundant Communications</a:t>
            </a:r>
          </a:p>
          <a:p>
            <a:r>
              <a:rPr lang="en-US" dirty="0"/>
              <a:t>Antennas</a:t>
            </a:r>
          </a:p>
          <a:p>
            <a:r>
              <a:rPr lang="en-US" dirty="0"/>
              <a:t>Cell towers</a:t>
            </a:r>
          </a:p>
          <a:p>
            <a:r>
              <a:rPr lang="en-US" dirty="0"/>
              <a:t>Cable/Internet</a:t>
            </a:r>
          </a:p>
          <a:p>
            <a:r>
              <a:rPr lang="en-US" dirty="0"/>
              <a:t>Satellite phones/communications</a:t>
            </a:r>
          </a:p>
          <a:p>
            <a:r>
              <a:rPr lang="en-US" dirty="0"/>
              <a:t>The Wisconsin Interoperable System for Communications (WISCOM)- VHF/P25 radios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A21986-24EA-4A06-BA33-FA7E32BF3D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D12BE-9B39-4B9D-96FD-15DF27D1BD51}" type="slidenum">
              <a:rPr lang="en-US" smtClean="0"/>
              <a:pPr/>
              <a:t>33</a:t>
            </a:fld>
            <a:endParaRPr lang="en-US" dirty="0"/>
          </a:p>
        </p:txBody>
      </p:sp>
      <p:pic>
        <p:nvPicPr>
          <p:cNvPr id="35844" name="Picture 4" descr="Image result for p25 radio image">
            <a:extLst>
              <a:ext uri="{FF2B5EF4-FFF2-40B4-BE49-F238E27FC236}">
                <a16:creationId xmlns:a16="http://schemas.microsoft.com/office/drawing/2014/main" id="{0CF75C81-481A-47F2-A6B4-C7A9A9DB32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3581400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846" name="Picture 6" descr="Image result for cell tower images free">
            <a:extLst>
              <a:ext uri="{FF2B5EF4-FFF2-40B4-BE49-F238E27FC236}">
                <a16:creationId xmlns:a16="http://schemas.microsoft.com/office/drawing/2014/main" id="{45648D4B-040B-4617-B6FE-BDFFA5E197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4475" y="2020661"/>
            <a:ext cx="1847850" cy="2466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358052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CA1E1C-E0B4-4B2A-8BCF-5AA6787910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D12BE-9B39-4B9D-96FD-15DF27D1BD51}" type="slidenum">
              <a:rPr lang="en-US" smtClean="0"/>
              <a:pPr/>
              <a:t>34</a:t>
            </a:fld>
            <a:endParaRPr lang="en-US" dirty="0"/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17F166F7-61E4-4B02-981C-D2A3074176F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25287239"/>
              </p:ext>
            </p:extLst>
          </p:nvPr>
        </p:nvGraphicFramePr>
        <p:xfrm>
          <a:off x="990600" y="98424"/>
          <a:ext cx="6629400" cy="63785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82" name="Acrobat Document" r:id="rId3" imgW="5829097" imgH="7543800" progId="AcroExch.Document.DC">
                  <p:embed/>
                </p:oleObj>
              </mc:Choice>
              <mc:Fallback>
                <p:oleObj name="Acrobat Document" r:id="rId3" imgW="5829097" imgH="754380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90600" y="98424"/>
                        <a:ext cx="6629400" cy="637857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3936545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CE81F9-49D1-42CA-B403-C1A8F20FA1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dirty="0"/>
              <a:t>Sterile Procedures Support Systems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EB5C27-002C-42C8-A788-5E5A63FB55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6248400" cy="4525963"/>
          </a:xfrm>
        </p:spPr>
        <p:txBody>
          <a:bodyPr/>
          <a:lstStyle/>
          <a:p>
            <a:r>
              <a:rPr lang="en-US" dirty="0"/>
              <a:t>Steam (with appropriate water source)</a:t>
            </a:r>
          </a:p>
          <a:p>
            <a:r>
              <a:rPr lang="en-US" dirty="0"/>
              <a:t>Gas (ethylene oxide)</a:t>
            </a:r>
          </a:p>
          <a:p>
            <a:r>
              <a:rPr lang="en-US" dirty="0"/>
              <a:t>Cold sterilants (Cidex, glutaraldehyde, etc.)</a:t>
            </a:r>
          </a:p>
          <a:p>
            <a:r>
              <a:rPr lang="en-US" dirty="0"/>
              <a:t>Air pressure relationships</a:t>
            </a:r>
          </a:p>
          <a:p>
            <a:r>
              <a:rPr lang="en-US" dirty="0"/>
              <a:t>Temperature/humidity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CABAB5-42FF-4AD8-97CB-085C6F871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D12BE-9B39-4B9D-96FD-15DF27D1BD51}" type="slidenum">
              <a:rPr lang="en-US" smtClean="0"/>
              <a:pPr/>
              <a:t>35</a:t>
            </a:fld>
            <a:endParaRPr lang="en-US" dirty="0"/>
          </a:p>
        </p:txBody>
      </p:sp>
      <p:pic>
        <p:nvPicPr>
          <p:cNvPr id="36866" name="Picture 2" descr="Image result for steam sterilizer images">
            <a:extLst>
              <a:ext uri="{FF2B5EF4-FFF2-40B4-BE49-F238E27FC236}">
                <a16:creationId xmlns:a16="http://schemas.microsoft.com/office/drawing/2014/main" id="{28F4D58A-B629-433E-8E7B-BCEA2F674A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0905" y="2133601"/>
            <a:ext cx="2133600" cy="2994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945611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0618F-0B96-40BE-B135-2B29F37C54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61C3B7-3717-44C8-BE38-D248A52434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9905" y="1295400"/>
            <a:ext cx="6343295" cy="483076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Vulnerable patients needing special diets and dialysis 2-3 time per week for hours at a time</a:t>
            </a:r>
          </a:p>
          <a:p>
            <a:pPr marL="0" indent="0">
              <a:buNone/>
            </a:pPr>
            <a:r>
              <a:rPr lang="en-US" dirty="0"/>
              <a:t>Suitable water sources</a:t>
            </a:r>
          </a:p>
          <a:p>
            <a:pPr marL="0" indent="0">
              <a:buNone/>
            </a:pPr>
            <a:r>
              <a:rPr lang="en-US" dirty="0"/>
              <a:t>Other components and supplies clean and disinfected</a:t>
            </a:r>
          </a:p>
          <a:p>
            <a:pPr marL="0" indent="0">
              <a:buNone/>
            </a:pPr>
            <a:r>
              <a:rPr lang="en-US" dirty="0"/>
              <a:t>Corrosive chemicals used/</a:t>
            </a:r>
          </a:p>
          <a:p>
            <a:pPr marL="0" indent="0">
              <a:buNone/>
            </a:pPr>
            <a:r>
              <a:rPr lang="en-US" dirty="0"/>
              <a:t>eyewash stations needed</a:t>
            </a:r>
          </a:p>
          <a:p>
            <a:pPr marL="0" indent="0">
              <a:buNone/>
            </a:pPr>
            <a:r>
              <a:rPr lang="en-US" dirty="0"/>
              <a:t>Significant biohazardous waste generated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D213A7-4EAB-4FEB-BE93-D839AB1F42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D12BE-9B39-4B9D-96FD-15DF27D1BD51}" type="slidenum">
              <a:rPr lang="en-US" smtClean="0"/>
              <a:pPr/>
              <a:t>36</a:t>
            </a:fld>
            <a:endParaRPr lang="en-US" dirty="0"/>
          </a:p>
        </p:txBody>
      </p:sp>
      <p:pic>
        <p:nvPicPr>
          <p:cNvPr id="40962" name="Picture 2" descr="Image result for dialysis images download">
            <a:extLst>
              <a:ext uri="{FF2B5EF4-FFF2-40B4-BE49-F238E27FC236}">
                <a16:creationId xmlns:a16="http://schemas.microsoft.com/office/drawing/2014/main" id="{ECB271A4-D3D8-41E5-940D-05F70E5DE9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3714410"/>
            <a:ext cx="3295295" cy="236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66127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999036-B942-4E83-A4EA-AD1E2E57E7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Access and Transportation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8DC447-FA7B-4986-8240-17DD21C920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5638800" cy="4525963"/>
          </a:xfrm>
        </p:spPr>
        <p:txBody>
          <a:bodyPr/>
          <a:lstStyle/>
          <a:p>
            <a:r>
              <a:rPr lang="en-US" dirty="0"/>
              <a:t>For staff and providers</a:t>
            </a:r>
          </a:p>
          <a:p>
            <a:r>
              <a:rPr lang="en-US" dirty="0"/>
              <a:t>Suppliers and deliveries</a:t>
            </a:r>
          </a:p>
          <a:p>
            <a:r>
              <a:rPr lang="en-US" dirty="0"/>
              <a:t>Patients and families</a:t>
            </a:r>
          </a:p>
          <a:p>
            <a:r>
              <a:rPr lang="en-US" dirty="0"/>
              <a:t>Vendor agreements in place</a:t>
            </a:r>
          </a:p>
          <a:p>
            <a:r>
              <a:rPr lang="en-US" dirty="0"/>
              <a:t>ASHE Annual Conference:  MOU vs agreement discussions from 3 impacted hospitals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080FDA-B428-4D91-A11C-5804CA8C1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D12BE-9B39-4B9D-96FD-15DF27D1BD51}" type="slidenum">
              <a:rPr lang="en-US" smtClean="0"/>
              <a:pPr/>
              <a:t>37</a:t>
            </a:fld>
            <a:endParaRPr lang="en-US" dirty="0"/>
          </a:p>
        </p:txBody>
      </p:sp>
      <p:pic>
        <p:nvPicPr>
          <p:cNvPr id="41986" name="Picture 2" descr="Image result for ambulance images free">
            <a:extLst>
              <a:ext uri="{FF2B5EF4-FFF2-40B4-BE49-F238E27FC236}">
                <a16:creationId xmlns:a16="http://schemas.microsoft.com/office/drawing/2014/main" id="{D4D04DB7-6EBE-4037-BE27-F79ECB6E5C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1417638"/>
            <a:ext cx="2725738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988" name="Picture 4" descr="Image result for cars images clip art">
            <a:extLst>
              <a:ext uri="{FF2B5EF4-FFF2-40B4-BE49-F238E27FC236}">
                <a16:creationId xmlns:a16="http://schemas.microsoft.com/office/drawing/2014/main" id="{338E9A85-CBC6-4F5E-AAEA-751665D384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5687" y="4282281"/>
            <a:ext cx="3067050" cy="1495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691508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3F2957-51A2-4633-B5B1-E321EEFE53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Required to Provide Clinical Services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6C7237-BE38-4423-B82A-E3F340B93F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95400"/>
            <a:ext cx="5562600" cy="4830763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Clinical staff/Ancillary staff numbers</a:t>
            </a:r>
          </a:p>
          <a:p>
            <a:r>
              <a:rPr lang="en-US" dirty="0"/>
              <a:t>Emergency call mechanisms for patients/staff</a:t>
            </a:r>
          </a:p>
          <a:p>
            <a:r>
              <a:rPr lang="en-US" dirty="0"/>
              <a:t>Mental health support/child/elder care support</a:t>
            </a:r>
          </a:p>
          <a:p>
            <a:r>
              <a:rPr lang="en-US" dirty="0"/>
              <a:t>Dietary services: supplies, refrigeration, temperature and sanitation</a:t>
            </a:r>
          </a:p>
          <a:p>
            <a:r>
              <a:rPr lang="en-US" dirty="0"/>
              <a:t>Pharmacy: supplies, temperature, sterility</a:t>
            </a:r>
          </a:p>
          <a:p>
            <a:r>
              <a:rPr lang="en-US" dirty="0"/>
              <a:t>Laboratory</a:t>
            </a:r>
          </a:p>
          <a:p>
            <a:r>
              <a:rPr lang="en-US" dirty="0"/>
              <a:t>Radiology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F3ACE3-F2D2-4F4E-B0CF-1737F5375A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D12BE-9B39-4B9D-96FD-15DF27D1BD51}" type="slidenum">
              <a:rPr lang="en-US" smtClean="0"/>
              <a:pPr/>
              <a:t>38</a:t>
            </a:fld>
            <a:endParaRPr lang="en-US" dirty="0"/>
          </a:p>
        </p:txBody>
      </p:sp>
      <p:pic>
        <p:nvPicPr>
          <p:cNvPr id="43012" name="Picture 4" descr="Image result for pharmacy images clip art">
            <a:extLst>
              <a:ext uri="{FF2B5EF4-FFF2-40B4-BE49-F238E27FC236}">
                <a16:creationId xmlns:a16="http://schemas.microsoft.com/office/drawing/2014/main" id="{EE3810F8-E389-4916-A91B-83B6222D28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5118" y="5123657"/>
            <a:ext cx="1304925" cy="1189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016" name="Picture 8" descr="Image result for medicine clip art">
            <a:extLst>
              <a:ext uri="{FF2B5EF4-FFF2-40B4-BE49-F238E27FC236}">
                <a16:creationId xmlns:a16="http://schemas.microsoft.com/office/drawing/2014/main" id="{82B4DF6C-486C-4DAA-8C50-539CE44640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0286" y="4724400"/>
            <a:ext cx="1447800" cy="1281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018" name="Picture 10" descr="Image result for food clip art">
            <a:extLst>
              <a:ext uri="{FF2B5EF4-FFF2-40B4-BE49-F238E27FC236}">
                <a16:creationId xmlns:a16="http://schemas.microsoft.com/office/drawing/2014/main" id="{56EE0413-4469-40EC-A962-DE44439136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3208337"/>
            <a:ext cx="1199243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022" name="Picture 14" descr="Image result for RN clip art">
            <a:extLst>
              <a:ext uri="{FF2B5EF4-FFF2-40B4-BE49-F238E27FC236}">
                <a16:creationId xmlns:a16="http://schemas.microsoft.com/office/drawing/2014/main" id="{EC184E98-B843-42C1-BD70-7AB05E123C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1443" y="1124405"/>
            <a:ext cx="1199242" cy="2217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69526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420789-BDAC-486B-8494-66B434CA43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Clinical Services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DCC60C-2FAE-489E-9F42-7404F52A76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6934200" cy="4525963"/>
          </a:xfrm>
        </p:spPr>
        <p:txBody>
          <a:bodyPr/>
          <a:lstStyle/>
          <a:p>
            <a:r>
              <a:rPr lang="en-US" dirty="0"/>
              <a:t>Surgical Services: sterilization and high-level disinfection</a:t>
            </a:r>
          </a:p>
          <a:p>
            <a:r>
              <a:rPr lang="en-US" dirty="0"/>
              <a:t>Infection Prevention and Control: handwashing, isolation and identification of communicable diseases</a:t>
            </a:r>
          </a:p>
          <a:p>
            <a:r>
              <a:rPr lang="en-US" dirty="0"/>
              <a:t>Medical Records: storage, access, security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4AE9B7-7559-4808-8C43-5974EEF1D9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D12BE-9B39-4B9D-96FD-15DF27D1BD51}" type="slidenum">
              <a:rPr lang="en-US" smtClean="0"/>
              <a:pPr/>
              <a:t>39</a:t>
            </a:fld>
            <a:endParaRPr lang="en-US" dirty="0"/>
          </a:p>
        </p:txBody>
      </p:sp>
      <p:pic>
        <p:nvPicPr>
          <p:cNvPr id="44034" name="Picture 2" descr="Image result for keep calm and wash your hands sign">
            <a:extLst>
              <a:ext uri="{FF2B5EF4-FFF2-40B4-BE49-F238E27FC236}">
                <a16:creationId xmlns:a16="http://schemas.microsoft.com/office/drawing/2014/main" id="{3531CD68-398B-4A59-9A06-6B068C14E0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2140971"/>
            <a:ext cx="2133600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763223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420789-BDAC-486B-8494-66B434CA43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Allocation of Scare 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DCC60C-2FAE-489E-9F42-7404F52A76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5867400" cy="45259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Triage: for patient needs</a:t>
            </a:r>
          </a:p>
          <a:p>
            <a:pPr marL="0" indent="0">
              <a:buNone/>
            </a:pPr>
            <a:r>
              <a:rPr lang="en-US" dirty="0"/>
              <a:t>Coordination of patient transfer</a:t>
            </a:r>
          </a:p>
          <a:p>
            <a:pPr marL="0" indent="0">
              <a:buNone/>
            </a:pPr>
            <a:r>
              <a:rPr lang="en-US" dirty="0"/>
              <a:t>Process for diversion, closing services, partial or complete evacuation</a:t>
            </a:r>
          </a:p>
          <a:p>
            <a:pPr marL="0" indent="0">
              <a:buNone/>
            </a:pPr>
            <a:r>
              <a:rPr lang="en-US" dirty="0"/>
              <a:t>Process for maximizing medical resources:</a:t>
            </a:r>
          </a:p>
          <a:p>
            <a:pPr marL="0" indent="0">
              <a:buNone/>
            </a:pPr>
            <a:r>
              <a:rPr lang="en-US" dirty="0"/>
              <a:t>substitution, adaptation, conservation, reuse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4AE9B7-7559-4808-8C43-5974EEF1D9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D12BE-9B39-4B9D-96FD-15DF27D1BD51}" type="slidenum">
              <a:rPr lang="en-US" smtClean="0"/>
              <a:pPr/>
              <a:t>40</a:t>
            </a:fld>
            <a:endParaRPr lang="en-US" dirty="0"/>
          </a:p>
        </p:txBody>
      </p:sp>
      <p:pic>
        <p:nvPicPr>
          <p:cNvPr id="45058" name="Picture 2" descr="Image result for emergency evacuation clipart">
            <a:extLst>
              <a:ext uri="{FF2B5EF4-FFF2-40B4-BE49-F238E27FC236}">
                <a16:creationId xmlns:a16="http://schemas.microsoft.com/office/drawing/2014/main" id="{88749DBE-DFC6-419F-9B35-2333F6C299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438400"/>
            <a:ext cx="27432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253938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52FC67-589E-4D6D-BAFC-74AE449821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Proposed Changes to CMS Rules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752F89-D29C-4403-A519-11283F3232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Published in the Federal Register on September 20, 2018</a:t>
            </a:r>
          </a:p>
          <a:p>
            <a:r>
              <a:rPr lang="en-US" dirty="0"/>
              <a:t>Proposes requiring hospitals and other providers to review and update their emergency preparedness plan, policies and procedures, communication plan, and training and testing </a:t>
            </a:r>
            <a:r>
              <a:rPr lang="en-US" b="1" dirty="0"/>
              <a:t>program at least every two years, instead of annually.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57D904-5BC1-4B8F-BC85-35E6792C91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D12BE-9B39-4B9D-96FD-15DF27D1BD51}" type="slidenum">
              <a:rPr lang="en-US" smtClean="0"/>
              <a:pPr/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777791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DEFFB3-C2F9-42CA-B6BC-4BD0798B6F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457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Documentation of Efforts to Cooperate with Emergency Preparedness Officials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D57C90-58CC-4F2F-949C-2F335F8FE7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pPr marL="0" indent="0">
              <a:buNone/>
            </a:pPr>
            <a:r>
              <a:rPr lang="en-US" dirty="0"/>
              <a:t>Proposes eliminating the documentation requirement but retaining the requirement that hospitals and other providers have a process for cooperation and collaboration with emergency preparedness officials.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96EAA5-111A-4BA1-8393-B1876CFD1D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D12BE-9B39-4B9D-96FD-15DF27D1BD51}" type="slidenum">
              <a:rPr lang="en-US" smtClean="0"/>
              <a:pPr/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464658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9E1F37-CE28-41D4-B942-DA6A330499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Periodic Staff Training on Emergency Preparedness Programs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E5D93B-0137-486E-8120-426A81A0D4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Keeps initial staff training requirements</a:t>
            </a:r>
          </a:p>
          <a:p>
            <a:r>
              <a:rPr lang="en-US" dirty="0"/>
              <a:t>Would require hospitals and other providers to provide emergency preparedness training at least </a:t>
            </a:r>
            <a:r>
              <a:rPr lang="en-US" b="1" dirty="0"/>
              <a:t>every two years</a:t>
            </a:r>
            <a:r>
              <a:rPr lang="en-US" dirty="0"/>
              <a:t>, instead of annually, and </a:t>
            </a:r>
          </a:p>
          <a:p>
            <a:r>
              <a:rPr lang="en-US" dirty="0"/>
              <a:t>Require hospitals and other providers to conduct training when the hospital’s or other provider’s emergency preparedness policies and procedures are “</a:t>
            </a:r>
            <a:r>
              <a:rPr lang="en-US" b="1" dirty="0"/>
              <a:t>significantly updated</a:t>
            </a:r>
            <a:r>
              <a:rPr lang="en-US" dirty="0"/>
              <a:t>.”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CFC7CC-9A12-460B-A40D-D864AF45E0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D12BE-9B39-4B9D-96FD-15DF27D1BD51}" type="slidenum">
              <a:rPr lang="en-US" smtClean="0"/>
              <a:pPr/>
              <a:t>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045219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76C466-9A35-40A9-937A-CFD19599F2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Second Annual Exercise – </a:t>
            </a:r>
            <a:br>
              <a:rPr lang="en-US" dirty="0"/>
            </a:br>
            <a:r>
              <a:rPr lang="en-US" dirty="0"/>
              <a:t>Inpatient Providers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24D6B4-1006-4D29-98B2-48720A27A0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The annual exercise where the provider may choose between a second full-scale exercise or a tabletop exercise, CMS proposes to expand the exercise options to a second full-scale exercise, a tabletop exercise, or </a:t>
            </a:r>
            <a:r>
              <a:rPr lang="en-US" i="1" dirty="0"/>
              <a:t>a mock disaster drill</a:t>
            </a:r>
            <a:r>
              <a:rPr lang="en-US" dirty="0"/>
              <a:t>.</a:t>
            </a:r>
          </a:p>
          <a:p>
            <a:r>
              <a:rPr lang="en-US" dirty="0"/>
              <a:t>This more in keeping with JC requirement for two functional drills per year</a:t>
            </a:r>
          </a:p>
          <a:p>
            <a:r>
              <a:rPr lang="en-US" dirty="0"/>
              <a:t>Eliminate 2</a:t>
            </a:r>
            <a:r>
              <a:rPr lang="en-US" baseline="30000" dirty="0"/>
              <a:t>nd</a:t>
            </a:r>
            <a:r>
              <a:rPr lang="en-US" dirty="0"/>
              <a:t> annual exercise for outpatient providers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A84D9B-F5CA-4739-8B8A-93CD7E4107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D12BE-9B39-4B9D-96FD-15DF27D1BD51}" type="slidenum">
              <a:rPr lang="en-US" smtClean="0"/>
              <a:pPr/>
              <a:t>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83382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639DCF-1685-481E-ACA0-C696241DDD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CMS Comment Period</a:t>
            </a:r>
          </a:p>
        </p:txBody>
      </p:sp>
      <p:sp useBgFill="1">
        <p:nvSpPr>
          <p:cNvPr id="3" name="Content Placeholder 2">
            <a:extLst>
              <a:ext uri="{FF2B5EF4-FFF2-40B4-BE49-F238E27FC236}">
                <a16:creationId xmlns:a16="http://schemas.microsoft.com/office/drawing/2014/main" id="{F8C3A42C-C2FB-48E0-8C80-C52EFECF62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Comments accepted until 11/19/18 at: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www.federalregister.gov/documents/2018/09/20/2018-19599/medicare-and-medicaid-programs-regulatory-provisions-to-promote-program-efficiency-transparency-and#addresses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b="1" dirty="0"/>
              <a:t>Medicare and Medicaid Programs; Regulatory Provisions To Promote Program Efficiency, Transparency, and Burden Reduction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B0D64B-E2C6-45BE-B931-BEE0D7031B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D12BE-9B39-4B9D-96FD-15DF27D1BD51}" type="slidenum">
              <a:rPr lang="en-US" smtClean="0"/>
              <a:pPr/>
              <a:t>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12249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621507" y="457200"/>
            <a:ext cx="7893844" cy="762000"/>
          </a:xfrm>
        </p:spPr>
        <p:txBody>
          <a:bodyPr>
            <a:normAutofit/>
          </a:bodyPr>
          <a:lstStyle/>
          <a:p>
            <a:pPr algn="ctr" fontAlgn="base">
              <a:spcAft>
                <a:spcPct val="0"/>
              </a:spcAft>
            </a:pPr>
            <a:r>
              <a:rPr lang="en-US" altLang="en-US" dirty="0">
                <a:cs typeface="Arial" panose="020B0604020202020204" pitchFamily="34" charset="0"/>
              </a:rPr>
              <a:t>Resources </a:t>
            </a: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>
          <a:xfrm>
            <a:off x="621507" y="1066800"/>
            <a:ext cx="7900987" cy="5181601"/>
          </a:xfrm>
        </p:spPr>
        <p:txBody>
          <a:bodyPr>
            <a:normAutofit fontScale="77500" lnSpcReduction="20000"/>
          </a:bodyPr>
          <a:lstStyle/>
          <a:p>
            <a:pPr marL="0" indent="0" eaLnBrk="1" hangingPunct="1">
              <a:buNone/>
              <a:defRPr/>
            </a:pPr>
            <a:r>
              <a:rPr lang="en-US" altLang="en-US" sz="4000" dirty="0">
                <a:cs typeface="Arial" panose="020B0604020202020204" pitchFamily="34" charset="0"/>
                <a:hlinkClick r:id="rId3"/>
              </a:rPr>
              <a:t>www.CMS.gov</a:t>
            </a:r>
            <a:endParaRPr lang="en-US" altLang="en-US" sz="4000" dirty="0">
              <a:cs typeface="Arial" panose="020B0604020202020204" pitchFamily="34" charset="0"/>
            </a:endParaRPr>
          </a:p>
          <a:p>
            <a:pPr marL="0" indent="0" eaLnBrk="1" hangingPunct="1">
              <a:buNone/>
              <a:defRPr/>
            </a:pPr>
            <a:endParaRPr lang="en-US" altLang="en-US" dirty="0">
              <a:cs typeface="Arial" panose="020B0604020202020204" pitchFamily="34" charset="0"/>
            </a:endParaRPr>
          </a:p>
          <a:p>
            <a:pPr marL="0" indent="0">
              <a:buNone/>
              <a:defRPr/>
            </a:pPr>
            <a:r>
              <a:rPr lang="en-US" sz="3300" b="1" dirty="0">
                <a:cs typeface="Arial" panose="020B0604020202020204" pitchFamily="34" charset="0"/>
              </a:rPr>
              <a:t>A Quick Guide: FEMA Reimbursement for Acute Care Hospitals</a:t>
            </a:r>
          </a:p>
          <a:p>
            <a:pPr marL="0" indent="0">
              <a:buNone/>
              <a:defRPr/>
            </a:pPr>
            <a:r>
              <a:rPr lang="en-US" altLang="en-US" sz="3100" dirty="0">
                <a:cs typeface="Arial" panose="020B0604020202020204" pitchFamily="34" charset="0"/>
              </a:rPr>
              <a:t>https://asprtracie.hhs.gov/technical-resources/resource/2053/a-quick-guide-fema-reimbursement-for-acute-care-hospitals</a:t>
            </a:r>
          </a:p>
          <a:p>
            <a:pPr marL="0" indent="0" eaLnBrk="1" hangingPunct="1">
              <a:buNone/>
              <a:defRPr/>
            </a:pPr>
            <a:endParaRPr lang="en-US" altLang="en-US" dirty="0">
              <a:cs typeface="Arial" panose="020B0604020202020204" pitchFamily="34" charset="0"/>
            </a:endParaRPr>
          </a:p>
          <a:p>
            <a:pPr marL="0" indent="0" eaLnBrk="1" hangingPunct="1">
              <a:buNone/>
              <a:defRPr/>
            </a:pPr>
            <a:r>
              <a:rPr lang="en-US" altLang="en-US" sz="3600" b="1" dirty="0">
                <a:cs typeface="Arial" panose="020B0604020202020204" pitchFamily="34" charset="0"/>
              </a:rPr>
              <a:t>Hospital Incident Command System (HICS) 2014</a:t>
            </a:r>
          </a:p>
          <a:p>
            <a:pPr lvl="1" eaLnBrk="1" hangingPunct="1">
              <a:defRPr/>
            </a:pPr>
            <a:r>
              <a:rPr lang="en-US" altLang="en-US" sz="2900" dirty="0">
                <a:cs typeface="Arial" panose="020B0604020202020204" pitchFamily="34" charset="0"/>
                <a:hlinkClick r:id="rId4"/>
              </a:rPr>
              <a:t>www.emsa.ca.gov</a:t>
            </a:r>
            <a:endParaRPr lang="en-US" altLang="en-US" sz="2900" dirty="0">
              <a:cs typeface="Arial" panose="020B0604020202020204" pitchFamily="34" charset="0"/>
            </a:endParaRPr>
          </a:p>
          <a:p>
            <a:pPr lvl="1" eaLnBrk="1" hangingPunct="1">
              <a:defRPr/>
            </a:pPr>
            <a:r>
              <a:rPr lang="en-US" altLang="en-US" sz="2900" dirty="0">
                <a:cs typeface="Arial" panose="020B0604020202020204" pitchFamily="34" charset="0"/>
              </a:rPr>
              <a:t>Incident Planning and Response Guides (IPG)(IRG)</a:t>
            </a:r>
          </a:p>
          <a:p>
            <a:pPr lvl="1" eaLnBrk="1" hangingPunct="1">
              <a:defRPr/>
            </a:pPr>
            <a:r>
              <a:rPr lang="en-US" altLang="en-US" sz="2900" dirty="0">
                <a:cs typeface="Arial" panose="020B0604020202020204" pitchFamily="34" charset="0"/>
              </a:rPr>
              <a:t>Revised forms/tools in Word and fillable PDF</a:t>
            </a:r>
          </a:p>
          <a:p>
            <a:pPr lvl="1" eaLnBrk="1" hangingPunct="1">
              <a:defRPr/>
            </a:pPr>
            <a:r>
              <a:rPr lang="en-US" altLang="en-US" sz="2900" dirty="0">
                <a:cs typeface="Arial" panose="020B0604020202020204" pitchFamily="34" charset="0"/>
              </a:rPr>
              <a:t>Quick Start forms</a:t>
            </a:r>
          </a:p>
          <a:p>
            <a:pPr lvl="1" eaLnBrk="1" hangingPunct="1">
              <a:defRPr/>
            </a:pPr>
            <a:r>
              <a:rPr lang="en-US" altLang="en-US" sz="2900" dirty="0">
                <a:cs typeface="Arial" panose="020B0604020202020204" pitchFamily="34" charset="0"/>
              </a:rPr>
              <a:t>HICS guides for many scenarios</a:t>
            </a:r>
          </a:p>
          <a:p>
            <a:pPr lvl="1" eaLnBrk="1" hangingPunct="1">
              <a:defRPr/>
            </a:pPr>
            <a:endParaRPr lang="en-US" altLang="en-US" sz="2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51A5AFE-8C6C-4BBA-ADB2-B2A8124CE0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EC75F-6602-4E5C-9A15-E7AEA2DF77F9}" type="slidenum">
              <a:rPr lang="en-US" smtClean="0"/>
              <a:t>46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07461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1">
            <a:extLst>
              <a:ext uri="{FF2B5EF4-FFF2-40B4-BE49-F238E27FC236}">
                <a16:creationId xmlns:a16="http://schemas.microsoft.com/office/drawing/2014/main" id="{A750AF5A-75A8-4DC2-B76B-D65A5D9937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5900" y="609600"/>
            <a:ext cx="6172200" cy="932423"/>
          </a:xfrm>
        </p:spPr>
        <p:txBody>
          <a:bodyPr>
            <a:noAutofit/>
          </a:bodyPr>
          <a:lstStyle/>
          <a:p>
            <a:pPr algn="ctr"/>
            <a:r>
              <a:rPr lang="en-US" altLang="en-US" dirty="0"/>
              <a:t>Resources</a:t>
            </a:r>
          </a:p>
        </p:txBody>
      </p:sp>
      <p:sp>
        <p:nvSpPr>
          <p:cNvPr id="50179" name="Content Placeholder 2">
            <a:extLst>
              <a:ext uri="{FF2B5EF4-FFF2-40B4-BE49-F238E27FC236}">
                <a16:creationId xmlns:a16="http://schemas.microsoft.com/office/drawing/2014/main" id="{6EF28285-8A4B-4E06-B47D-FF927E8557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34073"/>
            <a:ext cx="8382000" cy="492227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en-US" b="1" dirty="0"/>
              <a:t>ASPR Tracie Resources</a:t>
            </a:r>
          </a:p>
          <a:p>
            <a:pPr marL="0" indent="0">
              <a:buNone/>
            </a:pPr>
            <a:r>
              <a:rPr lang="en-US" altLang="en-US" u="sng" dirty="0"/>
              <a:t>asprtracie.hhs.gov/technical-resources/17/continuity-of-operations-coop-failure-plan/16</a:t>
            </a:r>
          </a:p>
          <a:p>
            <a:pPr marL="0" indent="0">
              <a:buNone/>
            </a:pPr>
            <a:endParaRPr lang="en-US" altLang="en-US" b="1" u="sng" dirty="0"/>
          </a:p>
          <a:p>
            <a:pPr marL="0" indent="0">
              <a:buNone/>
            </a:pPr>
            <a:r>
              <a:rPr lang="en-US" altLang="en-US" b="1" dirty="0"/>
              <a:t>State of WI Preparedness Resources</a:t>
            </a:r>
          </a:p>
          <a:p>
            <a:pPr marL="0" indent="0">
              <a:buNone/>
            </a:pPr>
            <a:r>
              <a:rPr lang="en-US" altLang="en-US" dirty="0">
                <a:hlinkClick r:id="rId2"/>
              </a:rPr>
              <a:t>www.dhs.wisconsin.gov/preparedness/index.htm</a:t>
            </a:r>
            <a:endParaRPr lang="en-US" altLang="en-US" dirty="0"/>
          </a:p>
          <a:p>
            <a:pPr marL="0" indent="0">
              <a:buNone/>
            </a:pPr>
            <a:endParaRPr lang="en-US" altLang="en-US" dirty="0"/>
          </a:p>
        </p:txBody>
      </p:sp>
      <p:sp>
        <p:nvSpPr>
          <p:cNvPr id="50180" name="Slide Number Placeholder 3">
            <a:extLst>
              <a:ext uri="{FF2B5EF4-FFF2-40B4-BE49-F238E27FC236}">
                <a16:creationId xmlns:a16="http://schemas.microsoft.com/office/drawing/2014/main" id="{98B454E8-58B7-4AE8-968F-1589566FF7D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57213" indent="-2143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857250" indent="-1714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200150" indent="-1714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543050" indent="-1714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1F9CEFB8-6D67-44F8-8C2C-503EAC627CF4}" type="slidenum">
              <a:rPr lang="en-US" altLang="en-US" smtClean="0">
                <a:solidFill>
                  <a:srgbClr val="3F4052"/>
                </a:solidFill>
                <a:latin typeface="Constantia" panose="02030602050306030303" pitchFamily="18" charset="0"/>
              </a:rPr>
              <a:pPr/>
              <a:t>47</a:t>
            </a:fld>
            <a:endParaRPr lang="en-US" altLang="en-US" dirty="0">
              <a:solidFill>
                <a:srgbClr val="3F4052"/>
              </a:solidFill>
              <a:latin typeface="Constantia" panose="020306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297775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496ED0-F57D-4ABC-8EC2-E220155581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385316"/>
            <a:ext cx="5638800" cy="3701034"/>
          </a:xfrm>
        </p:spPr>
        <p:txBody>
          <a:bodyPr>
            <a:normAutofit fontScale="90000"/>
          </a:bodyPr>
          <a:lstStyle/>
          <a:p>
            <a:r>
              <a:rPr lang="en-US" altLang="en-US" i="1" dirty="0">
                <a:latin typeface="+mn-lt"/>
              </a:rPr>
              <a:t>“</a:t>
            </a:r>
            <a:r>
              <a:rPr lang="en-US" altLang="en-US" i="1" dirty="0">
                <a:latin typeface="+mn-lt"/>
                <a:cs typeface="Arial" panose="020B0604020202020204" pitchFamily="34" charset="0"/>
              </a:rPr>
              <a:t>Coming together is a beginning,</a:t>
            </a:r>
            <a:br>
              <a:rPr lang="en-US" altLang="en-US" i="1" dirty="0">
                <a:latin typeface="+mn-lt"/>
                <a:cs typeface="Arial" panose="020B0604020202020204" pitchFamily="34" charset="0"/>
              </a:rPr>
            </a:br>
            <a:r>
              <a:rPr lang="en-US" altLang="en-US" i="1" dirty="0">
                <a:latin typeface="+mn-lt"/>
                <a:cs typeface="Arial" panose="020B0604020202020204" pitchFamily="34" charset="0"/>
              </a:rPr>
              <a:t>  Keeping together is progress,</a:t>
            </a:r>
            <a:br>
              <a:rPr lang="en-US" altLang="en-US" i="1" dirty="0">
                <a:latin typeface="+mn-lt"/>
                <a:cs typeface="Arial" panose="020B0604020202020204" pitchFamily="34" charset="0"/>
              </a:rPr>
            </a:br>
            <a:r>
              <a:rPr lang="en-US" altLang="en-US" i="1" dirty="0">
                <a:latin typeface="+mn-lt"/>
                <a:cs typeface="Arial" panose="020B0604020202020204" pitchFamily="34" charset="0"/>
              </a:rPr>
              <a:t>  Working together is success.”</a:t>
            </a:r>
            <a:br>
              <a:rPr lang="en-US" altLang="en-US" i="1" dirty="0">
                <a:latin typeface="+mn-lt"/>
                <a:cs typeface="Arial" panose="020B0604020202020204" pitchFamily="34" charset="0"/>
              </a:rPr>
            </a:br>
            <a:br>
              <a:rPr lang="en-US" altLang="en-US" i="1" dirty="0">
                <a:latin typeface="+mn-lt"/>
                <a:cs typeface="Arial" panose="020B0604020202020204" pitchFamily="34" charset="0"/>
              </a:rPr>
            </a:br>
            <a:r>
              <a:rPr lang="en-US" altLang="en-US" i="1" dirty="0">
                <a:latin typeface="+mn-lt"/>
                <a:cs typeface="Arial" panose="020B0604020202020204" pitchFamily="34" charset="0"/>
              </a:rPr>
              <a:t>			Henry Ford </a:t>
            </a:r>
            <a:br>
              <a:rPr lang="en-US" altLang="en-US" i="1" dirty="0">
                <a:latin typeface="+mn-lt"/>
              </a:rPr>
            </a:br>
            <a:endParaRPr lang="en-US" dirty="0">
              <a:latin typeface="+mn-lt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420EFBB-AE46-47BA-B4FD-674C91E751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5C83E51-8741-4A02-99C4-8F84C5EA3D65}" type="slidenum">
              <a:rPr lang="en-US" altLang="en-US" smtClean="0"/>
              <a:pPr>
                <a:defRPr/>
              </a:pPr>
              <a:t>48</a:t>
            </a:fld>
            <a:endParaRPr lang="en-US" altLang="en-US" dirty="0"/>
          </a:p>
        </p:txBody>
      </p:sp>
      <p:pic>
        <p:nvPicPr>
          <p:cNvPr id="4" name="Picture 2" descr="https://tse1.mm.bing.net/th?&amp;id=OIP.Maa0bcb0d3d38c6d2ffe625db65958b14o0&amp;w=161&amp;h=158&amp;c=0&amp;pid=1.9&amp;rs=0&amp;p=0&amp;r=0&amp;url=http%3A%2F%2Fcliparthut.com%2Fvision-statement-clipart.html">
            <a:extLst>
              <a:ext uri="{FF2B5EF4-FFF2-40B4-BE49-F238E27FC236}">
                <a16:creationId xmlns:a16="http://schemas.microsoft.com/office/drawing/2014/main" id="{C7348502-2EA8-4CFA-9504-B33907E398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7525" y="2057400"/>
            <a:ext cx="1819275" cy="1758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725705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ext Box 1"/>
          <p:cNvSpPr txBox="1">
            <a:spLocks noChangeArrowheads="1"/>
          </p:cNvSpPr>
          <p:nvPr/>
        </p:nvSpPr>
        <p:spPr bwMode="auto">
          <a:xfrm>
            <a:off x="990600" y="685800"/>
            <a:ext cx="5030787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2160" tIns="46080" rIns="92160" bIns="46080" anchor="b"/>
          <a:lstStyle/>
          <a:p>
            <a:pPr algn="ctr" eaLnBrk="1" hangingPunct="1">
              <a:buSzPct val="10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US" sz="44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Microsoft YaHei" charset="-122"/>
              </a:rPr>
              <a:t>Questions?</a:t>
            </a:r>
          </a:p>
        </p:txBody>
      </p:sp>
      <p:sp>
        <p:nvSpPr>
          <p:cNvPr id="32771" name="Text Box 2"/>
          <p:cNvSpPr txBox="1">
            <a:spLocks noChangeArrowheads="1"/>
          </p:cNvSpPr>
          <p:nvPr/>
        </p:nvSpPr>
        <p:spPr bwMode="auto">
          <a:xfrm>
            <a:off x="838200" y="2362200"/>
            <a:ext cx="6629400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2160" tIns="46080" rIns="92160" bIns="46080" anchor="ctr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9pPr>
          </a:lstStyle>
          <a:p>
            <a:pPr algn="ctr" eaLnBrk="1" hangingPunct="1">
              <a:spcBef>
                <a:spcPts val="800"/>
              </a:spcBef>
              <a:buSzPct val="80000"/>
            </a:pPr>
            <a:r>
              <a:rPr lang="en-US" altLang="en-US" sz="3200" dirty="0">
                <a:solidFill>
                  <a:schemeClr val="tx1"/>
                </a:solidFill>
                <a:latin typeface="+mn-lt"/>
              </a:rPr>
              <a:t>Marge McFarlane, PhD, MT(ASCP), </a:t>
            </a:r>
            <a:r>
              <a:rPr lang="en-US" altLang="en-US" sz="2800" dirty="0">
                <a:solidFill>
                  <a:schemeClr val="tx1"/>
                </a:solidFill>
                <a:latin typeface="+mn-lt"/>
              </a:rPr>
              <a:t>CHFM, CHSP, CJCP, HEM, MEP</a:t>
            </a:r>
          </a:p>
          <a:p>
            <a:pPr algn="ctr" eaLnBrk="1" hangingPunct="1">
              <a:spcBef>
                <a:spcPts val="800"/>
              </a:spcBef>
              <a:buSzPct val="80000"/>
            </a:pPr>
            <a:r>
              <a:rPr lang="en-US" altLang="en-US" sz="3200" dirty="0">
                <a:solidFill>
                  <a:srgbClr val="FFFFFF"/>
                </a:solidFill>
                <a:latin typeface="+mn-lt"/>
                <a:hlinkClick r:id="rId3"/>
              </a:rPr>
              <a:t>mcfarlane.marge@gmail.com</a:t>
            </a:r>
            <a:endParaRPr lang="en-US" altLang="en-US" sz="3200" dirty="0">
              <a:solidFill>
                <a:srgbClr val="FFFFFF"/>
              </a:solidFill>
              <a:latin typeface="+mn-lt"/>
            </a:endParaRPr>
          </a:p>
          <a:p>
            <a:pPr algn="ctr" eaLnBrk="1" hangingPunct="1">
              <a:spcBef>
                <a:spcPts val="800"/>
              </a:spcBef>
              <a:buSzPct val="80000"/>
            </a:pPr>
            <a:r>
              <a:rPr lang="en-US" altLang="en-US" sz="3200" dirty="0">
                <a:solidFill>
                  <a:schemeClr val="tx1"/>
                </a:solidFill>
                <a:latin typeface="+mn-lt"/>
              </a:rPr>
              <a:t>Superior Performance, LLC</a:t>
            </a:r>
          </a:p>
          <a:p>
            <a:pPr algn="ctr" eaLnBrk="1" hangingPunct="1">
              <a:spcBef>
                <a:spcPts val="800"/>
              </a:spcBef>
              <a:buSzPct val="80000"/>
            </a:pPr>
            <a:r>
              <a:rPr lang="en-US" altLang="en-US" sz="3200" dirty="0">
                <a:solidFill>
                  <a:schemeClr val="tx1"/>
                </a:solidFill>
                <a:latin typeface="+mn-lt"/>
              </a:rPr>
              <a:t>www.margemcfarlane.com</a:t>
            </a:r>
          </a:p>
          <a:p>
            <a:pPr algn="ctr" eaLnBrk="1" hangingPunct="1">
              <a:spcBef>
                <a:spcPts val="800"/>
              </a:spcBef>
              <a:buSzPct val="80000"/>
            </a:pPr>
            <a:endParaRPr lang="en-US" altLang="en-US" sz="3200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1B0B2D-F8AA-4287-ACB5-4AD017D5C889}" type="slidenum">
              <a:rPr lang="en-US" altLang="en-US" smtClean="0"/>
              <a:pPr>
                <a:defRPr/>
              </a:pPr>
              <a:t>49</a:t>
            </a:fld>
            <a:endParaRPr lang="en-US" altLang="en-US" dirty="0"/>
          </a:p>
        </p:txBody>
      </p:sp>
      <p:pic>
        <p:nvPicPr>
          <p:cNvPr id="20482" name="Picture 1" descr="compassrose_7">
            <a:extLst>
              <a:ext uri="{FF2B5EF4-FFF2-40B4-BE49-F238E27FC236}">
                <a16:creationId xmlns:a16="http://schemas.microsoft.com/office/drawing/2014/main" id="{97E3B0E7-7C71-4DA2-B3FF-95EF79D163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39624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6" descr="header">
            <a:hlinkClick r:id="rId5"/>
            <a:extLst>
              <a:ext uri="{FF2B5EF4-FFF2-40B4-BE49-F238E27FC236}">
                <a16:creationId xmlns:a16="http://schemas.microsoft.com/office/drawing/2014/main" id="{7EEF3308-356D-4A7D-874F-B4A7907E90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4" t="-29" r="76407" b="-3004"/>
          <a:stretch>
            <a:fillRect/>
          </a:stretch>
        </p:blipFill>
        <p:spPr bwMode="auto">
          <a:xfrm>
            <a:off x="228600" y="381000"/>
            <a:ext cx="17526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5120468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927A50-8EF7-4194-BB74-38DEEA0F88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D12BE-9B39-4B9D-96FD-15DF27D1BD51}" type="slidenum">
              <a:rPr lang="en-US" smtClean="0"/>
              <a:pPr/>
              <a:t>50</a:t>
            </a:fld>
            <a:endParaRPr lang="en-US" dirty="0"/>
          </a:p>
        </p:txBody>
      </p:sp>
      <p:sp useBgFill="1">
        <p:nvSpPr>
          <p:cNvPr id="2" name="Title 1">
            <a:extLst>
              <a:ext uri="{FF2B5EF4-FFF2-40B4-BE49-F238E27FC236}">
                <a16:creationId xmlns:a16="http://schemas.microsoft.com/office/drawing/2014/main" id="{57850BE0-2E64-420D-971F-9B2D2F7CB01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r>
              <a:rPr lang="en-US" sz="49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Thank you for your participation!</a:t>
            </a:r>
          </a:p>
        </p:txBody>
      </p:sp>
      <p:pic>
        <p:nvPicPr>
          <p:cNvPr id="5" name="Picture 6" descr="header">
            <a:hlinkClick r:id="rId2"/>
            <a:extLst>
              <a:ext uri="{FF2B5EF4-FFF2-40B4-BE49-F238E27FC236}">
                <a16:creationId xmlns:a16="http://schemas.microsoft.com/office/drawing/2014/main" id="{46532CB8-689E-4A49-9222-167A59450E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4" t="-29" r="76407" b="-3004"/>
          <a:stretch>
            <a:fillRect/>
          </a:stretch>
        </p:blipFill>
        <p:spPr bwMode="auto">
          <a:xfrm>
            <a:off x="4114800" y="2918791"/>
            <a:ext cx="3200400" cy="26438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80354549"/>
      </p:ext>
    </p:extLst>
  </p:cSld>
  <p:clrMapOvr>
    <a:masterClrMapping/>
  </p:clrMapOvr>
</p:sld>
</file>

<file path=ppt/theme/theme1.xml><?xml version="1.0" encoding="utf-8"?>
<a:theme xmlns:a="http://schemas.openxmlformats.org/drawingml/2006/main" name="Presentation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Presentation1</Template>
  <TotalTime>8267</TotalTime>
  <Words>1895</Words>
  <Application>Microsoft Office PowerPoint</Application>
  <PresentationFormat>On-screen Show (4:3)</PresentationFormat>
  <Paragraphs>358</Paragraphs>
  <Slides>50</Slides>
  <Notes>8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60" baseType="lpstr">
      <vt:lpstr>Microsoft YaHei</vt:lpstr>
      <vt:lpstr>MS PGothic</vt:lpstr>
      <vt:lpstr>Arial</vt:lpstr>
      <vt:lpstr>Calibri</vt:lpstr>
      <vt:lpstr>Constantia</vt:lpstr>
      <vt:lpstr>Times New Roman</vt:lpstr>
      <vt:lpstr>Wingdings</vt:lpstr>
      <vt:lpstr>Wingdings 2</vt:lpstr>
      <vt:lpstr>Presentation1</vt:lpstr>
      <vt:lpstr>Acrobat Document</vt:lpstr>
      <vt:lpstr>      WHEA Lunch and Learn November 8, 2018  New Joint Commission Emergency Management Checklist and Proposed Changes to the CMS EM Rules    </vt:lpstr>
      <vt:lpstr>Have Questions??</vt:lpstr>
      <vt:lpstr>Learning Objectives</vt:lpstr>
      <vt:lpstr>Our Mission</vt:lpstr>
      <vt:lpstr>The  JC EM Checklist </vt:lpstr>
      <vt:lpstr>PowerPoint Presentation</vt:lpstr>
      <vt:lpstr>Strategies</vt:lpstr>
      <vt:lpstr>Resiliency</vt:lpstr>
      <vt:lpstr>JC EM Checklist</vt:lpstr>
      <vt:lpstr>Management</vt:lpstr>
      <vt:lpstr>Continuity of Operations</vt:lpstr>
      <vt:lpstr>Management (cont.)</vt:lpstr>
      <vt:lpstr>FEMA $$: Prior to the Event</vt:lpstr>
      <vt:lpstr>FEMA $$: Prior to the Event</vt:lpstr>
      <vt:lpstr>FEMA $$: Prior to the Declaration</vt:lpstr>
      <vt:lpstr>PowerPoint Presentation</vt:lpstr>
      <vt:lpstr>Evaluate Building Integrity</vt:lpstr>
      <vt:lpstr>Have the following been assessed?</vt:lpstr>
      <vt:lpstr>Have the following been assessed?</vt:lpstr>
      <vt:lpstr>Access and Availability</vt:lpstr>
      <vt:lpstr>Safety and Food Management</vt:lpstr>
      <vt:lpstr>Morgue</vt:lpstr>
      <vt:lpstr>Security</vt:lpstr>
      <vt:lpstr>Hazardous Materials and Wastes</vt:lpstr>
      <vt:lpstr>Emergency Operations</vt:lpstr>
      <vt:lpstr>PowerPoint Presentation</vt:lpstr>
      <vt:lpstr>Fire Protection Features</vt:lpstr>
      <vt:lpstr>Medical Equipment</vt:lpstr>
      <vt:lpstr>HVAC Inspections</vt:lpstr>
      <vt:lpstr>Electrical Systems</vt:lpstr>
      <vt:lpstr>Water Systems</vt:lpstr>
      <vt:lpstr>Medical Gas System </vt:lpstr>
      <vt:lpstr>Internal/External  Communication Systems</vt:lpstr>
      <vt:lpstr>PowerPoint Presentation</vt:lpstr>
      <vt:lpstr>Sterile Procedures Support Systems</vt:lpstr>
      <vt:lpstr>Dialysis</vt:lpstr>
      <vt:lpstr>Access and Transportation</vt:lpstr>
      <vt:lpstr>Required to Provide Clinical Services </vt:lpstr>
      <vt:lpstr>Clinical Services</vt:lpstr>
      <vt:lpstr>Allocation of Scare Resources</vt:lpstr>
      <vt:lpstr>Proposed Changes to CMS Rules</vt:lpstr>
      <vt:lpstr>Documentation of Efforts to Cooperate with Emergency Preparedness Officials </vt:lpstr>
      <vt:lpstr>Periodic Staff Training on Emergency Preparedness Programs </vt:lpstr>
      <vt:lpstr>Second Annual Exercise –  Inpatient Providers</vt:lpstr>
      <vt:lpstr>CMS Comment Period</vt:lpstr>
      <vt:lpstr>Resources </vt:lpstr>
      <vt:lpstr>Resources</vt:lpstr>
      <vt:lpstr>“Coming together is a beginning,   Keeping together is progress,   Working together is success.”     Henry Ford  </vt:lpstr>
      <vt:lpstr>PowerPoint Presentation</vt:lpstr>
      <vt:lpstr>    Thank you for your participation!</vt:lpstr>
    </vt:vector>
  </TitlesOfParts>
  <Company>Altru Health System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ELLEN RASMUSSEN</dc:creator>
  <cp:lastModifiedBy>Marge McFarlane</cp:lastModifiedBy>
  <cp:revision>159</cp:revision>
  <cp:lastPrinted>2016-04-21T11:03:11Z</cp:lastPrinted>
  <dcterms:created xsi:type="dcterms:W3CDTF">2013-01-24T22:12:20Z</dcterms:created>
  <dcterms:modified xsi:type="dcterms:W3CDTF">2018-11-06T18:17:27Z</dcterms:modified>
</cp:coreProperties>
</file>