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9" r:id="rId3"/>
    <p:sldId id="286" r:id="rId4"/>
    <p:sldId id="266" r:id="rId5"/>
    <p:sldId id="258" r:id="rId6"/>
    <p:sldId id="263" r:id="rId7"/>
    <p:sldId id="261" r:id="rId8"/>
    <p:sldId id="262" r:id="rId9"/>
    <p:sldId id="264" r:id="rId10"/>
    <p:sldId id="265" r:id="rId11"/>
    <p:sldId id="260" r:id="rId12"/>
    <p:sldId id="257" r:id="rId13"/>
    <p:sldId id="267" r:id="rId14"/>
    <p:sldId id="270" r:id="rId15"/>
    <p:sldId id="271" r:id="rId16"/>
    <p:sldId id="273" r:id="rId17"/>
    <p:sldId id="269" r:id="rId18"/>
    <p:sldId id="268" r:id="rId19"/>
    <p:sldId id="272" r:id="rId20"/>
    <p:sldId id="274" r:id="rId21"/>
    <p:sldId id="276" r:id="rId22"/>
    <p:sldId id="275" r:id="rId23"/>
    <p:sldId id="277" r:id="rId24"/>
    <p:sldId id="282" r:id="rId25"/>
    <p:sldId id="279" r:id="rId26"/>
    <p:sldId id="278" r:id="rId27"/>
    <p:sldId id="280" r:id="rId28"/>
    <p:sldId id="281" r:id="rId29"/>
    <p:sldId id="283" r:id="rId30"/>
    <p:sldId id="284" r:id="rId31"/>
    <p:sldId id="285" r:id="rId32"/>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1424"/>
    <a:srgbClr val="9E0000"/>
    <a:srgbClr val="FFEBEB"/>
    <a:srgbClr val="FFD9D9"/>
    <a:srgbClr val="FFC1C1"/>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428" autoAdjust="0"/>
  </p:normalViewPr>
  <p:slideViewPr>
    <p:cSldViewPr snapToGrid="0">
      <p:cViewPr>
        <p:scale>
          <a:sx n="70" d="100"/>
          <a:sy n="70" d="100"/>
        </p:scale>
        <p:origin x="536" y="5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D604192-22E0-4E2B-B52A-6D431F0DDE3B}" type="datetimeFigureOut">
              <a:rPr lang="en-US" smtClean="0"/>
              <a:t>7/11/2023</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BC45B5AB-9E2D-45C9-9038-30587FC53166}" type="slidenum">
              <a:rPr lang="en-US" smtClean="0"/>
              <a:t>‹#›</a:t>
            </a:fld>
            <a:endParaRPr lang="en-US"/>
          </a:p>
        </p:txBody>
      </p:sp>
    </p:spTree>
    <p:extLst>
      <p:ext uri="{BB962C8B-B14F-4D97-AF65-F5344CB8AC3E}">
        <p14:creationId xmlns:p14="http://schemas.microsoft.com/office/powerpoint/2010/main" val="653141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45B5AB-9E2D-45C9-9038-30587FC53166}" type="slidenum">
              <a:rPr lang="en-US" smtClean="0"/>
              <a:t>7</a:t>
            </a:fld>
            <a:endParaRPr lang="en-US"/>
          </a:p>
        </p:txBody>
      </p:sp>
    </p:spTree>
    <p:extLst>
      <p:ext uri="{BB962C8B-B14F-4D97-AF65-F5344CB8AC3E}">
        <p14:creationId xmlns:p14="http://schemas.microsoft.com/office/powerpoint/2010/main" val="3437913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FF2C6A-1FB6-42DB-B281-2F39998D35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10" t="86555" r="50355"/>
          <a:stretch/>
        </p:blipFill>
        <p:spPr>
          <a:xfrm>
            <a:off x="0" y="5933094"/>
            <a:ext cx="12192000" cy="924906"/>
          </a:xfrm>
          <a:prstGeom prst="rect">
            <a:avLst/>
          </a:prstGeom>
        </p:spPr>
      </p:pic>
    </p:spTree>
    <p:extLst>
      <p:ext uri="{BB962C8B-B14F-4D97-AF65-F5344CB8AC3E}">
        <p14:creationId xmlns:p14="http://schemas.microsoft.com/office/powerpoint/2010/main" val="1372255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Body Slide Layout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CEBD53-8EA0-4424-824A-B6B1AF7885F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10" t="86555" r="50355"/>
          <a:stretch/>
        </p:blipFill>
        <p:spPr>
          <a:xfrm>
            <a:off x="0" y="5933094"/>
            <a:ext cx="12192000" cy="924906"/>
          </a:xfrm>
          <a:prstGeom prst="rect">
            <a:avLst/>
          </a:prstGeom>
        </p:spPr>
      </p:pic>
      <p:pic>
        <p:nvPicPr>
          <p:cNvPr id="8" name="Picture 7">
            <a:extLst>
              <a:ext uri="{FF2B5EF4-FFF2-40B4-BE49-F238E27FC236}">
                <a16:creationId xmlns:a16="http://schemas.microsoft.com/office/drawing/2014/main" id="{6D0953FB-7A02-47D5-B670-F948288D1E4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2912" b="20255"/>
          <a:stretch/>
        </p:blipFill>
        <p:spPr>
          <a:xfrm>
            <a:off x="1" y="6143625"/>
            <a:ext cx="1472514" cy="619125"/>
          </a:xfrm>
          <a:prstGeom prst="rect">
            <a:avLst/>
          </a:prstGeom>
        </p:spPr>
      </p:pic>
      <p:pic>
        <p:nvPicPr>
          <p:cNvPr id="9" name="Picture 8">
            <a:extLst>
              <a:ext uri="{FF2B5EF4-FFF2-40B4-BE49-F238E27FC236}">
                <a16:creationId xmlns:a16="http://schemas.microsoft.com/office/drawing/2014/main" id="{C01DA1EF-7D4D-453E-B7B3-12CA0398C9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5383235" cy="1536325"/>
          </a:xfrm>
          <a:prstGeom prst="rect">
            <a:avLst/>
          </a:prstGeom>
        </p:spPr>
      </p:pic>
    </p:spTree>
    <p:extLst>
      <p:ext uri="{BB962C8B-B14F-4D97-AF65-F5344CB8AC3E}">
        <p14:creationId xmlns:p14="http://schemas.microsoft.com/office/powerpoint/2010/main" val="2489632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Body Slide Layout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BBDCB8-4CB3-4D17-A827-37E39E38E6F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10" t="86555" r="50355"/>
          <a:stretch/>
        </p:blipFill>
        <p:spPr>
          <a:xfrm>
            <a:off x="0" y="5933094"/>
            <a:ext cx="6026726" cy="924906"/>
          </a:xfrm>
          <a:prstGeom prst="rect">
            <a:avLst/>
          </a:prstGeom>
        </p:spPr>
      </p:pic>
      <p:pic>
        <p:nvPicPr>
          <p:cNvPr id="8" name="Picture 7">
            <a:extLst>
              <a:ext uri="{FF2B5EF4-FFF2-40B4-BE49-F238E27FC236}">
                <a16:creationId xmlns:a16="http://schemas.microsoft.com/office/drawing/2014/main" id="{746791ED-22BD-449C-ADDC-0C0107D9CB0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2912" b="20255"/>
          <a:stretch/>
        </p:blipFill>
        <p:spPr>
          <a:xfrm>
            <a:off x="1" y="6143625"/>
            <a:ext cx="1472514" cy="619125"/>
          </a:xfrm>
          <a:prstGeom prst="rect">
            <a:avLst/>
          </a:prstGeom>
        </p:spPr>
      </p:pic>
      <p:pic>
        <p:nvPicPr>
          <p:cNvPr id="9" name="Picture 8">
            <a:extLst>
              <a:ext uri="{FF2B5EF4-FFF2-40B4-BE49-F238E27FC236}">
                <a16:creationId xmlns:a16="http://schemas.microsoft.com/office/drawing/2014/main" id="{9C3DD8A6-FEDC-490A-8AE1-D36E8C0315D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074"/>
            <a:ext cx="5383235" cy="1536325"/>
          </a:xfrm>
          <a:prstGeom prst="rect">
            <a:avLst/>
          </a:prstGeom>
        </p:spPr>
      </p:pic>
    </p:spTree>
    <p:extLst>
      <p:ext uri="{BB962C8B-B14F-4D97-AF65-F5344CB8AC3E}">
        <p14:creationId xmlns:p14="http://schemas.microsoft.com/office/powerpoint/2010/main" val="3592356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34863"/>
      </p:ext>
    </p:extLst>
  </p:cSld>
  <p:clrMap bg1="lt1" tx1="dk1" bg2="lt2" tx2="dk2" accent1="accent1" accent2="accent2" accent3="accent3" accent4="accent4" accent5="accent5" accent6="accent6" hlink="hlink" folHlink="folHlink"/>
  <p:sldLayoutIdLst>
    <p:sldLayoutId id="2147483650" r:id="rId1"/>
    <p:sldLayoutId id="2147483658"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vimeo.com/677949204"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3BB4AA-504A-4A3F-81C7-FC501E17EC72}"/>
              </a:ext>
            </a:extLst>
          </p:cNvPr>
          <p:cNvSpPr txBox="1"/>
          <p:nvPr/>
        </p:nvSpPr>
        <p:spPr>
          <a:xfrm>
            <a:off x="4818062" y="999064"/>
            <a:ext cx="7015062" cy="212365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Fire &amp; Smoke Dampers</a:t>
            </a:r>
            <a:endPar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Code/Inspection/Documentation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Century Gothic" panose="020B0502020202020204" pitchFamily="34" charset="0"/>
              </a:rPr>
              <a:t>Thursday, July 13, 2023</a:t>
            </a:r>
            <a:endParaRPr kumimoji="0" lang="en-U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BD2AB593-38FD-4B1E-81CE-5BFF54A0B623}"/>
              </a:ext>
            </a:extLst>
          </p:cNvPr>
          <p:cNvGrpSpPr/>
          <p:nvPr/>
        </p:nvGrpSpPr>
        <p:grpSpPr>
          <a:xfrm>
            <a:off x="1222774" y="863269"/>
            <a:ext cx="3556056" cy="1426426"/>
            <a:chOff x="1255432" y="2547213"/>
            <a:chExt cx="3556056" cy="1426426"/>
          </a:xfrm>
        </p:grpSpPr>
        <p:pic>
          <p:nvPicPr>
            <p:cNvPr id="4" name="Picture 3">
              <a:extLst>
                <a:ext uri="{FF2B5EF4-FFF2-40B4-BE49-F238E27FC236}">
                  <a16:creationId xmlns:a16="http://schemas.microsoft.com/office/drawing/2014/main" id="{18F5DF01-4D77-470F-80D2-6ADD1975F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5432" y="2547213"/>
              <a:ext cx="3134382" cy="1426426"/>
            </a:xfrm>
            <a:prstGeom prst="rect">
              <a:avLst/>
            </a:prstGeom>
          </p:spPr>
        </p:pic>
        <p:cxnSp>
          <p:nvCxnSpPr>
            <p:cNvPr id="5" name="Straight Connector 4">
              <a:extLst>
                <a:ext uri="{FF2B5EF4-FFF2-40B4-BE49-F238E27FC236}">
                  <a16:creationId xmlns:a16="http://schemas.microsoft.com/office/drawing/2014/main" id="{D4045075-C23C-469F-8C6D-AF875ECB64E8}"/>
                </a:ext>
              </a:extLst>
            </p:cNvPr>
            <p:cNvCxnSpPr/>
            <p:nvPr/>
          </p:nvCxnSpPr>
          <p:spPr>
            <a:xfrm>
              <a:off x="4797731" y="2808867"/>
              <a:ext cx="13757" cy="1164772"/>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45181406-BBE5-478A-A60D-5ADAEC93CA4C}"/>
              </a:ext>
            </a:extLst>
          </p:cNvPr>
          <p:cNvPicPr>
            <a:picLocks noChangeAspect="1"/>
          </p:cNvPicPr>
          <p:nvPr/>
        </p:nvPicPr>
        <p:blipFill>
          <a:blip r:embed="rId3"/>
          <a:stretch>
            <a:fillRect/>
          </a:stretch>
        </p:blipFill>
        <p:spPr>
          <a:xfrm>
            <a:off x="1529872" y="2678988"/>
            <a:ext cx="2520185" cy="2540346"/>
          </a:xfrm>
          <a:prstGeom prst="rect">
            <a:avLst/>
          </a:prstGeom>
        </p:spPr>
      </p:pic>
    </p:spTree>
    <p:extLst>
      <p:ext uri="{BB962C8B-B14F-4D97-AF65-F5344CB8AC3E}">
        <p14:creationId xmlns:p14="http://schemas.microsoft.com/office/powerpoint/2010/main" val="2487211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in a suit and tie&#10;&#10;Description automatically generated">
            <a:extLst>
              <a:ext uri="{FF2B5EF4-FFF2-40B4-BE49-F238E27FC236}">
                <a16:creationId xmlns:a16="http://schemas.microsoft.com/office/drawing/2014/main" id="{7151C962-4DAE-4FFB-B4D0-0403137D20AE}"/>
              </a:ext>
            </a:extLst>
          </p:cNvPr>
          <p:cNvPicPr>
            <a:picLocks noChangeAspect="1"/>
          </p:cNvPicPr>
          <p:nvPr/>
        </p:nvPicPr>
        <p:blipFill rotWithShape="1">
          <a:blip r:embed="rId2">
            <a:extLst>
              <a:ext uri="{28A0092B-C50C-407E-A947-70E740481C1C}">
                <a14:useLocalDpi xmlns:a14="http://schemas.microsoft.com/office/drawing/2010/main" val="0"/>
              </a:ext>
            </a:extLst>
          </a:blip>
          <a:srcRect r="53030" b="52996"/>
          <a:stretch/>
        </p:blipFill>
        <p:spPr>
          <a:xfrm>
            <a:off x="8530420" y="732861"/>
            <a:ext cx="2937374" cy="4409221"/>
          </a:xfrm>
          <a:prstGeom prst="rect">
            <a:avLst/>
          </a:prstGeom>
        </p:spPr>
      </p:pic>
      <p:sp>
        <p:nvSpPr>
          <p:cNvPr id="9" name="TextBox 8">
            <a:extLst>
              <a:ext uri="{FF2B5EF4-FFF2-40B4-BE49-F238E27FC236}">
                <a16:creationId xmlns:a16="http://schemas.microsoft.com/office/drawing/2014/main" id="{C17F2A2F-3ADF-459A-A0EA-65AC53BE053A}"/>
              </a:ext>
            </a:extLst>
          </p:cNvPr>
          <p:cNvSpPr txBox="1"/>
          <p:nvPr/>
        </p:nvSpPr>
        <p:spPr>
          <a:xfrm>
            <a:off x="73892" y="1099131"/>
            <a:ext cx="6968838" cy="2523768"/>
          </a:xfrm>
          <a:prstGeom prst="rect">
            <a:avLst/>
          </a:prstGeom>
          <a:noFill/>
        </p:spPr>
        <p:txBody>
          <a:bodyPr wrap="square" rtlCol="0">
            <a:spAutoFit/>
          </a:bodyPr>
          <a:lstStyle/>
          <a:p>
            <a:r>
              <a:rPr lang="en-US" sz="3200" dirty="0"/>
              <a:t>Dave VanZuiden</a:t>
            </a:r>
          </a:p>
          <a:p>
            <a:r>
              <a:rPr lang="en-US" dirty="0"/>
              <a:t>Commissioning Manager, J.F. Ahern</a:t>
            </a:r>
          </a:p>
          <a:p>
            <a:r>
              <a:rPr lang="en-US" dirty="0"/>
              <a:t>Wisconsin Designer Of Engineering Systems</a:t>
            </a:r>
          </a:p>
          <a:p>
            <a:endParaRPr lang="en-US" dirty="0"/>
          </a:p>
          <a:p>
            <a:pPr marL="285750" indent="-285750">
              <a:buFont typeface="Arial" panose="020B0604020202020204" pitchFamily="34" charset="0"/>
              <a:buChar char="•"/>
            </a:pPr>
            <a:r>
              <a:rPr lang="en-US" dirty="0"/>
              <a:t>5 Years with J.F. Ahern – Senior Engineer, Commissioning Manager</a:t>
            </a:r>
          </a:p>
          <a:p>
            <a:pPr marL="285750" indent="-285750">
              <a:buFont typeface="Arial" panose="020B0604020202020204" pitchFamily="34" charset="0"/>
              <a:buChar char="•"/>
            </a:pPr>
            <a:r>
              <a:rPr lang="en-US" dirty="0"/>
              <a:t>2 Years with IMEG – Senior Mechanical Designer</a:t>
            </a:r>
          </a:p>
          <a:p>
            <a:pPr marL="285750" indent="-285750">
              <a:buFont typeface="Arial" panose="020B0604020202020204" pitchFamily="34" charset="0"/>
              <a:buChar char="•"/>
            </a:pPr>
            <a:r>
              <a:rPr lang="en-US" dirty="0"/>
              <a:t>5 Years with AEI – Mechanical System Designer</a:t>
            </a:r>
          </a:p>
          <a:p>
            <a:pPr marL="285750" indent="-285750">
              <a:buFont typeface="Arial" panose="020B0604020202020204" pitchFamily="34" charset="0"/>
              <a:buChar char="•"/>
            </a:pPr>
            <a:r>
              <a:rPr lang="en-US" dirty="0"/>
              <a:t>3 Years with </a:t>
            </a:r>
            <a:r>
              <a:rPr lang="en-US" dirty="0" err="1"/>
              <a:t>Henneman</a:t>
            </a:r>
            <a:r>
              <a:rPr lang="en-US" dirty="0"/>
              <a:t> Engineering – Mechanical System Designer</a:t>
            </a:r>
          </a:p>
        </p:txBody>
      </p:sp>
      <p:sp>
        <p:nvSpPr>
          <p:cNvPr id="11" name="TextBox 10">
            <a:extLst>
              <a:ext uri="{FF2B5EF4-FFF2-40B4-BE49-F238E27FC236}">
                <a16:creationId xmlns:a16="http://schemas.microsoft.com/office/drawing/2014/main" id="{811CDC9A-BFED-456A-91D3-7E3358DE050B}"/>
              </a:ext>
            </a:extLst>
          </p:cNvPr>
          <p:cNvSpPr txBox="1"/>
          <p:nvPr/>
        </p:nvSpPr>
        <p:spPr>
          <a:xfrm>
            <a:off x="175491" y="3622899"/>
            <a:ext cx="3029527" cy="2523768"/>
          </a:xfrm>
          <a:prstGeom prst="rect">
            <a:avLst/>
          </a:prstGeom>
          <a:noFill/>
        </p:spPr>
        <p:txBody>
          <a:bodyPr wrap="square" rtlCol="0">
            <a:spAutoFit/>
          </a:bodyPr>
          <a:lstStyle/>
          <a:p>
            <a:r>
              <a:rPr lang="en-US" sz="3200" dirty="0"/>
              <a:t>J.F. Ahern</a:t>
            </a:r>
          </a:p>
          <a:p>
            <a:r>
              <a:rPr lang="en-US" dirty="0"/>
              <a:t>Commissioning Group</a:t>
            </a:r>
          </a:p>
          <a:p>
            <a:endParaRPr lang="en-US" dirty="0"/>
          </a:p>
          <a:p>
            <a:pPr marL="285750" indent="-285750">
              <a:buFont typeface="Arial" panose="020B0604020202020204" pitchFamily="34" charset="0"/>
              <a:buChar char="•"/>
            </a:pPr>
            <a:r>
              <a:rPr lang="en-US" dirty="0"/>
              <a:t>NEBB TAB Certified Firm</a:t>
            </a:r>
          </a:p>
          <a:p>
            <a:pPr marL="285750" indent="-285750">
              <a:buFont typeface="Arial" panose="020B0604020202020204" pitchFamily="34" charset="0"/>
              <a:buChar char="•"/>
            </a:pPr>
            <a:r>
              <a:rPr lang="en-US" dirty="0"/>
              <a:t>ICB/TABB Certified Firm</a:t>
            </a:r>
          </a:p>
          <a:p>
            <a:pPr marL="285750" indent="-285750">
              <a:buFont typeface="Arial" panose="020B0604020202020204" pitchFamily="34" charset="0"/>
              <a:buChar char="•"/>
            </a:pPr>
            <a:r>
              <a:rPr lang="en-US" dirty="0"/>
              <a:t>ICB/TABB Fire and Smoke Damper Contractor</a:t>
            </a:r>
          </a:p>
          <a:p>
            <a:pPr marL="285750" indent="-285750">
              <a:buFont typeface="Arial" panose="020B0604020202020204" pitchFamily="34" charset="0"/>
              <a:buChar char="•"/>
            </a:pPr>
            <a:endParaRPr lang="en-US" dirty="0"/>
          </a:p>
        </p:txBody>
      </p:sp>
      <p:sp>
        <p:nvSpPr>
          <p:cNvPr id="23" name="TextBox 22">
            <a:extLst>
              <a:ext uri="{FF2B5EF4-FFF2-40B4-BE49-F238E27FC236}">
                <a16:creationId xmlns:a16="http://schemas.microsoft.com/office/drawing/2014/main" id="{063AC5B5-72F2-4421-B2EF-FB625C15BD9B}"/>
              </a:ext>
            </a:extLst>
          </p:cNvPr>
          <p:cNvSpPr txBox="1"/>
          <p:nvPr/>
        </p:nvSpPr>
        <p:spPr>
          <a:xfrm>
            <a:off x="3060162" y="4647811"/>
            <a:ext cx="5781966" cy="1477328"/>
          </a:xfrm>
          <a:prstGeom prst="rect">
            <a:avLst/>
          </a:prstGeom>
          <a:noFill/>
        </p:spPr>
        <p:txBody>
          <a:bodyPr wrap="square" rtlCol="0">
            <a:spAutoFit/>
          </a:bodyPr>
          <a:lstStyle/>
          <a:p>
            <a:pPr marL="285750" indent="-285750">
              <a:buFont typeface="Arial" panose="020B0604020202020204" pitchFamily="34" charset="0"/>
              <a:buChar char="•"/>
            </a:pPr>
            <a:r>
              <a:rPr lang="en-US" dirty="0"/>
              <a:t>NEBB TAB Certified Professionals and Techs</a:t>
            </a:r>
          </a:p>
          <a:p>
            <a:pPr marL="285750" indent="-285750">
              <a:buFont typeface="Arial" panose="020B0604020202020204" pitchFamily="34" charset="0"/>
              <a:buChar char="•"/>
            </a:pPr>
            <a:r>
              <a:rPr lang="en-US" dirty="0"/>
              <a:t>ICB/TABB Supervisor and Techs</a:t>
            </a:r>
          </a:p>
          <a:p>
            <a:pPr marL="285750" indent="-285750">
              <a:buFont typeface="Arial" panose="020B0604020202020204" pitchFamily="34" charset="0"/>
              <a:buChar char="•"/>
            </a:pPr>
            <a:r>
              <a:rPr lang="en-US" dirty="0"/>
              <a:t>ICB/TABB Fire &amp; Smoke Damper Supervisors and Techs</a:t>
            </a:r>
          </a:p>
          <a:p>
            <a:pPr marL="285750" indent="-285750">
              <a:buFont typeface="Arial" panose="020B0604020202020204" pitchFamily="34" charset="0"/>
              <a:buChar char="•"/>
            </a:pPr>
            <a:r>
              <a:rPr lang="en-US" dirty="0"/>
              <a:t>ICB/TABB Smoke Control Techs</a:t>
            </a:r>
          </a:p>
          <a:p>
            <a:pPr marL="285750" indent="-285750">
              <a:buFont typeface="Arial" panose="020B0604020202020204" pitchFamily="34" charset="0"/>
              <a:buChar char="•"/>
            </a:pPr>
            <a:r>
              <a:rPr lang="en-US" dirty="0"/>
              <a:t>NEBB Fume Hood Testing Certified Professionals</a:t>
            </a:r>
          </a:p>
        </p:txBody>
      </p:sp>
      <p:cxnSp>
        <p:nvCxnSpPr>
          <p:cNvPr id="25" name="Straight Connector 24">
            <a:extLst>
              <a:ext uri="{FF2B5EF4-FFF2-40B4-BE49-F238E27FC236}">
                <a16:creationId xmlns:a16="http://schemas.microsoft.com/office/drawing/2014/main" id="{FDBCF941-4840-4366-9C1F-619BC3E2804E}"/>
              </a:ext>
            </a:extLst>
          </p:cNvPr>
          <p:cNvCxnSpPr/>
          <p:nvPr/>
        </p:nvCxnSpPr>
        <p:spPr>
          <a:xfrm>
            <a:off x="0" y="3650058"/>
            <a:ext cx="8356349" cy="0"/>
          </a:xfrm>
          <a:prstGeom prst="line">
            <a:avLst/>
          </a:prstGeom>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9B73747A-F25F-4859-9DEE-590E79DFC82A}"/>
              </a:ext>
            </a:extLst>
          </p:cNvPr>
          <p:cNvSpPr txBox="1"/>
          <p:nvPr/>
        </p:nvSpPr>
        <p:spPr>
          <a:xfrm>
            <a:off x="450607" y="637466"/>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Who Are We?</a:t>
            </a:r>
          </a:p>
        </p:txBody>
      </p:sp>
    </p:spTree>
    <p:extLst>
      <p:ext uri="{BB962C8B-B14F-4D97-AF65-F5344CB8AC3E}">
        <p14:creationId xmlns:p14="http://schemas.microsoft.com/office/powerpoint/2010/main" val="597525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6EBF75-29CF-4940-B2D9-EEE871A4A8E4}"/>
              </a:ext>
            </a:extLst>
          </p:cNvPr>
          <p:cNvSpPr txBox="1"/>
          <p:nvPr/>
        </p:nvSpPr>
        <p:spPr>
          <a:xfrm>
            <a:off x="390524" y="790575"/>
            <a:ext cx="7667625" cy="5016758"/>
          </a:xfrm>
          <a:prstGeom prst="rect">
            <a:avLst/>
          </a:prstGeom>
          <a:noFill/>
        </p:spPr>
        <p:txBody>
          <a:bodyPr wrap="square" rtlCol="0">
            <a:spAutoFit/>
          </a:bodyPr>
          <a:lstStyle/>
          <a:p>
            <a:pPr marL="285750" indent="-285750">
              <a:buFont typeface="Arial" panose="020B0604020202020204" pitchFamily="34" charset="0"/>
              <a:buChar char="•"/>
            </a:pPr>
            <a:r>
              <a:rPr lang="en-US" sz="3200" dirty="0"/>
              <a:t>Type of Life Safety Dampers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Where Do You Need Life Safety Dampers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Life Safety Damper Inspections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Documentation</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Example of Failures</a:t>
            </a:r>
          </a:p>
          <a:p>
            <a:pPr marL="285750" indent="-285750">
              <a:buFont typeface="Arial" panose="020B0604020202020204" pitchFamily="34" charset="0"/>
              <a:buChar char="•"/>
            </a:pPr>
            <a:endParaRPr lang="en-US" sz="3200" dirty="0"/>
          </a:p>
        </p:txBody>
      </p:sp>
    </p:spTree>
    <p:extLst>
      <p:ext uri="{BB962C8B-B14F-4D97-AF65-F5344CB8AC3E}">
        <p14:creationId xmlns:p14="http://schemas.microsoft.com/office/powerpoint/2010/main" val="2765172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C26C44-DBF4-47EA-B884-D17547EDFC38}"/>
              </a:ext>
            </a:extLst>
          </p:cNvPr>
          <p:cNvSpPr txBox="1"/>
          <p:nvPr/>
        </p:nvSpPr>
        <p:spPr>
          <a:xfrm>
            <a:off x="2756916" y="1618488"/>
            <a:ext cx="6678168" cy="769441"/>
          </a:xfrm>
          <a:prstGeom prst="rect">
            <a:avLst/>
          </a:prstGeom>
          <a:noFill/>
        </p:spPr>
        <p:txBody>
          <a:bodyPr wrap="square" rtlCol="0">
            <a:spAutoFit/>
          </a:bodyPr>
          <a:lstStyle/>
          <a:p>
            <a:r>
              <a:rPr lang="en-US" sz="4400" dirty="0"/>
              <a:t>Types of Life Safety Dampers</a:t>
            </a:r>
          </a:p>
        </p:txBody>
      </p:sp>
    </p:spTree>
    <p:extLst>
      <p:ext uri="{BB962C8B-B14F-4D97-AF65-F5344CB8AC3E}">
        <p14:creationId xmlns:p14="http://schemas.microsoft.com/office/powerpoint/2010/main" val="1107694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9D830E-7C2A-49B5-84C3-CF594CC421EF}"/>
              </a:ext>
            </a:extLst>
          </p:cNvPr>
          <p:cNvSpPr txBox="1"/>
          <p:nvPr/>
        </p:nvSpPr>
        <p:spPr>
          <a:xfrm>
            <a:off x="477768" y="578951"/>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Types of Life Safety</a:t>
            </a:r>
            <a:r>
              <a:rPr lang="en-US" sz="2400" dirty="0">
                <a:solidFill>
                  <a:prstClr val="white"/>
                </a:solidFill>
                <a:latin typeface="Century Gothic" panose="020B0502020202020204" pitchFamily="34" charset="0"/>
              </a:rPr>
              <a:t> Dampers</a:t>
            </a:r>
            <a:endPar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6" name="TextBox 5">
            <a:extLst>
              <a:ext uri="{FF2B5EF4-FFF2-40B4-BE49-F238E27FC236}">
                <a16:creationId xmlns:a16="http://schemas.microsoft.com/office/drawing/2014/main" id="{C4837553-3216-4F49-8961-F6F1FCA41A2A}"/>
              </a:ext>
            </a:extLst>
          </p:cNvPr>
          <p:cNvSpPr txBox="1"/>
          <p:nvPr/>
        </p:nvSpPr>
        <p:spPr>
          <a:xfrm>
            <a:off x="267351" y="2263330"/>
            <a:ext cx="5300329" cy="2062103"/>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SzTx/>
              <a:buFont typeface="Arial" panose="020B0604020202020204" pitchFamily="34" charset="0"/>
              <a:buChar char="•"/>
              <a:tabLst/>
              <a:defRPr/>
            </a:pPr>
            <a:r>
              <a:rPr lang="en-US" sz="3200" dirty="0">
                <a:latin typeface="Century Gothic" panose="020B0502020202020204" pitchFamily="34" charset="0"/>
              </a:rPr>
              <a:t>Fire Damper</a:t>
            </a:r>
          </a:p>
          <a:p>
            <a:pPr marL="457200" marR="0" lvl="0" indent="-457200" defTabSz="914400" rtl="0" eaLnBrk="1" fontAlgn="auto" latinLnBrk="0" hangingPunct="1">
              <a:lnSpc>
                <a:spcPct val="100000"/>
              </a:lnSpc>
              <a:spcBef>
                <a:spcPts val="0"/>
              </a:spcBef>
              <a:spcAft>
                <a:spcPts val="0"/>
              </a:spcAft>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latin typeface="Century Gothic" panose="020B0502020202020204" pitchFamily="34" charset="0"/>
                <a:ea typeface="+mn-ea"/>
                <a:cs typeface="+mn-cs"/>
              </a:rPr>
              <a:t>Smoke Damper</a:t>
            </a:r>
            <a:endParaRPr lang="en-US" sz="3200" dirty="0">
              <a:latin typeface="Century Gothic" panose="020B0502020202020204" pitchFamily="34" charset="0"/>
            </a:endParaRPr>
          </a:p>
          <a:p>
            <a:pPr marL="457200" marR="0" lvl="0" indent="-457200" defTabSz="914400" rtl="0" eaLnBrk="1" fontAlgn="auto" latinLnBrk="0" hangingPunct="1">
              <a:lnSpc>
                <a:spcPct val="100000"/>
              </a:lnSpc>
              <a:spcBef>
                <a:spcPts val="0"/>
              </a:spcBef>
              <a:spcAft>
                <a:spcPts val="0"/>
              </a:spcAft>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latin typeface="Century Gothic" panose="020B0502020202020204" pitchFamily="34" charset="0"/>
                <a:ea typeface="+mn-ea"/>
                <a:cs typeface="+mn-cs"/>
              </a:rPr>
              <a:t>Fire/Smoke Damper</a:t>
            </a:r>
          </a:p>
          <a:p>
            <a:pPr marL="457200" marR="0" lvl="0" indent="-457200" defTabSz="914400" rtl="0" eaLnBrk="1" fontAlgn="auto" latinLnBrk="0" hangingPunct="1">
              <a:lnSpc>
                <a:spcPct val="100000"/>
              </a:lnSpc>
              <a:spcBef>
                <a:spcPts val="0"/>
              </a:spcBef>
              <a:spcAft>
                <a:spcPts val="0"/>
              </a:spcAft>
              <a:buSzTx/>
              <a:buFont typeface="Arial" panose="020B0604020202020204" pitchFamily="34" charset="0"/>
              <a:buChar char="•"/>
              <a:tabLst/>
              <a:defRPr/>
            </a:pPr>
            <a:r>
              <a:rPr lang="en-US" sz="3200" dirty="0">
                <a:latin typeface="Century Gothic" panose="020B0502020202020204" pitchFamily="34" charset="0"/>
              </a:rPr>
              <a:t>Radiation Damper</a:t>
            </a:r>
            <a:endParaRPr kumimoji="0" lang="en-US" sz="3200" b="0" i="0" u="none" strike="noStrike" kern="1200" cap="none" spc="0" normalizeH="0" baseline="0" noProof="0" dirty="0">
              <a:ln>
                <a:noFill/>
              </a:ln>
              <a:effectLst/>
              <a:uLnTx/>
              <a:uFillTx/>
              <a:latin typeface="Century Gothic" panose="020B0502020202020204" pitchFamily="34" charset="0"/>
              <a:ea typeface="+mn-ea"/>
              <a:cs typeface="+mn-cs"/>
            </a:endParaRPr>
          </a:p>
        </p:txBody>
      </p:sp>
      <p:sp>
        <p:nvSpPr>
          <p:cNvPr id="4" name="Freeform: Shape 3">
            <a:extLst>
              <a:ext uri="{FF2B5EF4-FFF2-40B4-BE49-F238E27FC236}">
                <a16:creationId xmlns:a16="http://schemas.microsoft.com/office/drawing/2014/main" id="{820F7446-65EB-4001-BFAF-E223AB9AE34F}"/>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FAD4ADA-5519-4338-96E9-F130E2F36AB5}"/>
              </a:ext>
            </a:extLst>
          </p:cNvPr>
          <p:cNvSpPr txBox="1"/>
          <p:nvPr/>
        </p:nvSpPr>
        <p:spPr>
          <a:xfrm>
            <a:off x="5757803" y="578951"/>
            <a:ext cx="6097508" cy="5909310"/>
          </a:xfrm>
          <a:prstGeom prst="rect">
            <a:avLst/>
          </a:prstGeom>
          <a:noFill/>
        </p:spPr>
        <p:txBody>
          <a:bodyPr wrap="square">
            <a:spAutoFit/>
          </a:bodyPr>
          <a:lstStyle/>
          <a:p>
            <a:r>
              <a:rPr lang="en-US" b="1" dirty="0"/>
              <a:t>Fire Damper- </a:t>
            </a:r>
            <a:r>
              <a:rPr lang="en-US" sz="1800" dirty="0"/>
              <a:t>A device installed in an air distribution system, designed to close automatically upon detection of heat, to interrupt migratory airflow and to restrict the passage of flame. Fire dampers are classified for use in either static systems or for dynamic systems, where the dampers are rated for closure under airflow.</a:t>
            </a:r>
          </a:p>
          <a:p>
            <a:endParaRPr lang="en-US" sz="1800" dirty="0"/>
          </a:p>
          <a:p>
            <a:r>
              <a:rPr lang="en-US" b="1" dirty="0"/>
              <a:t>Smoke Damper- </a:t>
            </a:r>
            <a:r>
              <a:rPr lang="en-US" sz="1800" dirty="0"/>
              <a:t>A device within an operating (dynamic) air distribution system to control the movement of smoke.</a:t>
            </a:r>
          </a:p>
          <a:p>
            <a:endParaRPr lang="en-US" sz="1800" dirty="0"/>
          </a:p>
          <a:p>
            <a:r>
              <a:rPr lang="en-US" b="1" dirty="0"/>
              <a:t>Fire/ Smoke Combination- </a:t>
            </a:r>
            <a:r>
              <a:rPr lang="en-US" sz="1800" dirty="0"/>
              <a:t>A device that meets both the fire damper and smoke damper requirements.</a:t>
            </a:r>
          </a:p>
          <a:p>
            <a:endParaRPr lang="en-US" sz="1800" dirty="0"/>
          </a:p>
          <a:p>
            <a:r>
              <a:rPr lang="en-US" b="1" dirty="0"/>
              <a:t>Radiation Damper- </a:t>
            </a:r>
            <a:r>
              <a:rPr lang="en-US" sz="1800" dirty="0"/>
              <a:t>A listed device installed in a ceiling membrane of a fire resistance-rated floor-ceiling or roof-ceiling assembly to automatically limit the radiative heat transfer through an air inlet/outlet opening.</a:t>
            </a:r>
          </a:p>
          <a:p>
            <a:endParaRPr lang="en-US" sz="1800" dirty="0"/>
          </a:p>
          <a:p>
            <a:r>
              <a:rPr lang="en-US" b="1" dirty="0"/>
              <a:t>Volume Control Damper- </a:t>
            </a:r>
            <a:r>
              <a:rPr lang="en-US" sz="1800" dirty="0"/>
              <a:t>A fire damper, smoke damper or combination damper that is also used to control the volume of air in an HVAC system.</a:t>
            </a:r>
            <a:endParaRPr lang="en-US" b="1" dirty="0">
              <a:solidFill>
                <a:srgbClr val="FF0000"/>
              </a:solidFill>
            </a:endParaRPr>
          </a:p>
        </p:txBody>
      </p:sp>
    </p:spTree>
    <p:extLst>
      <p:ext uri="{BB962C8B-B14F-4D97-AF65-F5344CB8AC3E}">
        <p14:creationId xmlns:p14="http://schemas.microsoft.com/office/powerpoint/2010/main" val="220428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0A3211-C0DA-4A0A-8496-895C45160C7D}"/>
              </a:ext>
            </a:extLst>
          </p:cNvPr>
          <p:cNvSpPr txBox="1"/>
          <p:nvPr/>
        </p:nvSpPr>
        <p:spPr>
          <a:xfrm>
            <a:off x="477768" y="578951"/>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Types of Life Safety</a:t>
            </a:r>
            <a:r>
              <a:rPr lang="en-US" sz="2400" dirty="0">
                <a:solidFill>
                  <a:prstClr val="white"/>
                </a:solidFill>
                <a:latin typeface="Century Gothic" panose="020B0502020202020204" pitchFamily="34" charset="0"/>
              </a:rPr>
              <a:t> Dampers</a:t>
            </a:r>
            <a:endPar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Freeform: Shape 2">
            <a:extLst>
              <a:ext uri="{FF2B5EF4-FFF2-40B4-BE49-F238E27FC236}">
                <a16:creationId xmlns:a16="http://schemas.microsoft.com/office/drawing/2014/main" id="{621DDCE1-D672-4DE0-83ED-E00E3E15DC7B}"/>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E820ED2-DA70-40BD-86EE-F85B06291164}"/>
              </a:ext>
            </a:extLst>
          </p:cNvPr>
          <p:cNvSpPr txBox="1"/>
          <p:nvPr/>
        </p:nvSpPr>
        <p:spPr>
          <a:xfrm>
            <a:off x="561315" y="1294646"/>
            <a:ext cx="9234535" cy="4832092"/>
          </a:xfrm>
          <a:prstGeom prst="rect">
            <a:avLst/>
          </a:prstGeom>
          <a:noFill/>
        </p:spPr>
        <p:txBody>
          <a:bodyPr wrap="square" rtlCol="0">
            <a:spAutoFit/>
          </a:bodyPr>
          <a:lstStyle/>
          <a:p>
            <a:r>
              <a:rPr lang="en-US" sz="2800" b="1" dirty="0"/>
              <a:t>Dynamic vs. Static System-</a:t>
            </a:r>
          </a:p>
          <a:p>
            <a:pPr lvl="1"/>
            <a:r>
              <a:rPr lang="en-US" b="1" dirty="0"/>
              <a:t>Dynamic-</a:t>
            </a:r>
            <a:r>
              <a:rPr lang="en-US" dirty="0"/>
              <a:t> An HVAC system designed to maintain the movement of air within the system at the indication of fire.</a:t>
            </a:r>
          </a:p>
          <a:p>
            <a:pPr lvl="1"/>
            <a:r>
              <a:rPr lang="en-US" b="1" dirty="0"/>
              <a:t>Static- </a:t>
            </a:r>
            <a:r>
              <a:rPr lang="en-US" dirty="0"/>
              <a:t>An HVAC system designed to stop the movement of fire within the system at the indication of a fire.</a:t>
            </a:r>
          </a:p>
          <a:p>
            <a:pPr lvl="1"/>
            <a:endParaRPr lang="en-US" dirty="0"/>
          </a:p>
          <a:p>
            <a:r>
              <a:rPr lang="en-US" sz="2800" b="1" dirty="0"/>
              <a:t>Dedicated vs. Non-dedicated System-</a:t>
            </a:r>
          </a:p>
          <a:p>
            <a:pPr lvl="1"/>
            <a:r>
              <a:rPr lang="en-US" b="1" dirty="0"/>
              <a:t>Dedicated-</a:t>
            </a:r>
            <a:r>
              <a:rPr lang="en-US" dirty="0"/>
              <a:t> Smoke-control systems and components that are installed for the sole purpose of providing smoke control, and upon activation these systems operate specifically to perform the smoke-control function.</a:t>
            </a:r>
          </a:p>
          <a:p>
            <a:pPr lvl="1"/>
            <a:r>
              <a:rPr lang="en-US" b="1" dirty="0"/>
              <a:t>Non-dedicated-</a:t>
            </a:r>
            <a:r>
              <a:rPr lang="en-US" dirty="0"/>
              <a:t> Smoke-control system and components that share components with some other system(s), such as the building HVAC system, and upon activation cause the HVAC system to change its mode of operation in order to achieve the smoke-control objectives.</a:t>
            </a:r>
          </a:p>
          <a:p>
            <a:endParaRPr lang="en-US" dirty="0"/>
          </a:p>
          <a:p>
            <a:endParaRPr lang="en-US" dirty="0"/>
          </a:p>
          <a:p>
            <a:endParaRPr lang="en-US" dirty="0"/>
          </a:p>
        </p:txBody>
      </p:sp>
    </p:spTree>
    <p:extLst>
      <p:ext uri="{BB962C8B-B14F-4D97-AF65-F5344CB8AC3E}">
        <p14:creationId xmlns:p14="http://schemas.microsoft.com/office/powerpoint/2010/main" val="923575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8C6F04-879C-4426-8610-F472A383CE9D}"/>
              </a:ext>
            </a:extLst>
          </p:cNvPr>
          <p:cNvSpPr txBox="1"/>
          <p:nvPr/>
        </p:nvSpPr>
        <p:spPr>
          <a:xfrm>
            <a:off x="477768" y="578951"/>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Types of Life Safety</a:t>
            </a:r>
            <a:r>
              <a:rPr lang="en-US" sz="2400" dirty="0">
                <a:solidFill>
                  <a:prstClr val="white"/>
                </a:solidFill>
                <a:latin typeface="Century Gothic" panose="020B0502020202020204" pitchFamily="34" charset="0"/>
              </a:rPr>
              <a:t> Dampers</a:t>
            </a:r>
            <a:endPar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Freeform: Shape 2">
            <a:extLst>
              <a:ext uri="{FF2B5EF4-FFF2-40B4-BE49-F238E27FC236}">
                <a16:creationId xmlns:a16="http://schemas.microsoft.com/office/drawing/2014/main" id="{07C22C35-D262-4499-8832-127FC0F034B8}"/>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7FCAB34-51E3-4055-B38C-B17B1DDCB3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58" y="1501775"/>
            <a:ext cx="24765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moke Dampers">
            <a:extLst>
              <a:ext uri="{FF2B5EF4-FFF2-40B4-BE49-F238E27FC236}">
                <a16:creationId xmlns:a16="http://schemas.microsoft.com/office/drawing/2014/main" id="{049B00A6-C3CB-47C6-9AF9-BD7569A862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5391" y="1501775"/>
            <a:ext cx="24765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mbination Fire Smoke Dampers">
            <a:extLst>
              <a:ext uri="{FF2B5EF4-FFF2-40B4-BE49-F238E27FC236}">
                <a16:creationId xmlns:a16="http://schemas.microsoft.com/office/drawing/2014/main" id="{EA9D3FDD-8DD2-4A85-BF87-7FDA47D062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4" y="1501775"/>
            <a:ext cx="24765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eiling Radiation Dampers">
            <a:extLst>
              <a:ext uri="{FF2B5EF4-FFF2-40B4-BE49-F238E27FC236}">
                <a16:creationId xmlns:a16="http://schemas.microsoft.com/office/drawing/2014/main" id="{16AFB209-0FE2-4290-B357-09936A4218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1057" y="1501775"/>
            <a:ext cx="2476500" cy="2476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9021FCB-19FE-4D6E-9AF7-18DE6919A3E3}"/>
              </a:ext>
            </a:extLst>
          </p:cNvPr>
          <p:cNvSpPr txBox="1"/>
          <p:nvPr/>
        </p:nvSpPr>
        <p:spPr>
          <a:xfrm>
            <a:off x="769000" y="3978275"/>
            <a:ext cx="1443615" cy="369332"/>
          </a:xfrm>
          <a:prstGeom prst="rect">
            <a:avLst/>
          </a:prstGeom>
          <a:noFill/>
        </p:spPr>
        <p:txBody>
          <a:bodyPr wrap="square" rtlCol="0">
            <a:spAutoFit/>
          </a:bodyPr>
          <a:lstStyle/>
          <a:p>
            <a:r>
              <a:rPr lang="en-US" dirty="0"/>
              <a:t>Fire Dampers</a:t>
            </a:r>
          </a:p>
        </p:txBody>
      </p:sp>
      <p:sp>
        <p:nvSpPr>
          <p:cNvPr id="9" name="TextBox 8">
            <a:extLst>
              <a:ext uri="{FF2B5EF4-FFF2-40B4-BE49-F238E27FC236}">
                <a16:creationId xmlns:a16="http://schemas.microsoft.com/office/drawing/2014/main" id="{1A9100C7-75DE-48EC-9725-0FB6A9498583}"/>
              </a:ext>
            </a:extLst>
          </p:cNvPr>
          <p:cNvSpPr txBox="1"/>
          <p:nvPr/>
        </p:nvSpPr>
        <p:spPr>
          <a:xfrm>
            <a:off x="3554448" y="3978275"/>
            <a:ext cx="1738385" cy="369332"/>
          </a:xfrm>
          <a:prstGeom prst="rect">
            <a:avLst/>
          </a:prstGeom>
          <a:noFill/>
        </p:spPr>
        <p:txBody>
          <a:bodyPr wrap="square" rtlCol="0">
            <a:spAutoFit/>
          </a:bodyPr>
          <a:lstStyle/>
          <a:p>
            <a:r>
              <a:rPr lang="en-US" dirty="0"/>
              <a:t>Smoke Dampers</a:t>
            </a:r>
          </a:p>
        </p:txBody>
      </p:sp>
      <p:sp>
        <p:nvSpPr>
          <p:cNvPr id="11" name="TextBox 10">
            <a:extLst>
              <a:ext uri="{FF2B5EF4-FFF2-40B4-BE49-F238E27FC236}">
                <a16:creationId xmlns:a16="http://schemas.microsoft.com/office/drawing/2014/main" id="{0DCD93AD-A8D9-42A8-B607-F88231D60F21}"/>
              </a:ext>
            </a:extLst>
          </p:cNvPr>
          <p:cNvSpPr txBox="1"/>
          <p:nvPr/>
        </p:nvSpPr>
        <p:spPr>
          <a:xfrm>
            <a:off x="6270828" y="3978275"/>
            <a:ext cx="2171292" cy="369332"/>
          </a:xfrm>
          <a:prstGeom prst="rect">
            <a:avLst/>
          </a:prstGeom>
          <a:noFill/>
        </p:spPr>
        <p:txBody>
          <a:bodyPr wrap="square" rtlCol="0">
            <a:spAutoFit/>
          </a:bodyPr>
          <a:lstStyle/>
          <a:p>
            <a:r>
              <a:rPr lang="en-US" dirty="0"/>
              <a:t>Fire/Smoke Dampers</a:t>
            </a:r>
          </a:p>
        </p:txBody>
      </p:sp>
      <p:sp>
        <p:nvSpPr>
          <p:cNvPr id="12" name="TextBox 11">
            <a:extLst>
              <a:ext uri="{FF2B5EF4-FFF2-40B4-BE49-F238E27FC236}">
                <a16:creationId xmlns:a16="http://schemas.microsoft.com/office/drawing/2014/main" id="{ABC66075-306A-4B50-846C-9D303DBAEA70}"/>
              </a:ext>
            </a:extLst>
          </p:cNvPr>
          <p:cNvSpPr txBox="1"/>
          <p:nvPr/>
        </p:nvSpPr>
        <p:spPr>
          <a:xfrm>
            <a:off x="9420115" y="3978275"/>
            <a:ext cx="1977369" cy="369332"/>
          </a:xfrm>
          <a:prstGeom prst="rect">
            <a:avLst/>
          </a:prstGeom>
          <a:noFill/>
        </p:spPr>
        <p:txBody>
          <a:bodyPr wrap="square" rtlCol="0">
            <a:spAutoFit/>
          </a:bodyPr>
          <a:lstStyle/>
          <a:p>
            <a:r>
              <a:rPr lang="en-US" dirty="0"/>
              <a:t>Radiation Dampers</a:t>
            </a:r>
          </a:p>
        </p:txBody>
      </p:sp>
    </p:spTree>
    <p:extLst>
      <p:ext uri="{BB962C8B-B14F-4D97-AF65-F5344CB8AC3E}">
        <p14:creationId xmlns:p14="http://schemas.microsoft.com/office/powerpoint/2010/main" val="2610334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2225B3-3574-4CD2-9DD1-2F951CAA4B9A}"/>
              </a:ext>
            </a:extLst>
          </p:cNvPr>
          <p:cNvSpPr txBox="1"/>
          <p:nvPr/>
        </p:nvSpPr>
        <p:spPr>
          <a:xfrm>
            <a:off x="477768" y="578951"/>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Types of Life Safety</a:t>
            </a:r>
            <a:r>
              <a:rPr lang="en-US" sz="2400" dirty="0">
                <a:solidFill>
                  <a:prstClr val="white"/>
                </a:solidFill>
                <a:latin typeface="Century Gothic" panose="020B0502020202020204" pitchFamily="34" charset="0"/>
              </a:rPr>
              <a:t> Dampers</a:t>
            </a:r>
            <a:endPar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Freeform: Shape 2">
            <a:extLst>
              <a:ext uri="{FF2B5EF4-FFF2-40B4-BE49-F238E27FC236}">
                <a16:creationId xmlns:a16="http://schemas.microsoft.com/office/drawing/2014/main" id="{A90F30F3-7EB7-40C4-9ED3-1FC0BA870E0D}"/>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2DB35A99-907F-498E-A24D-832C90B78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767" y="2853837"/>
            <a:ext cx="3244487" cy="17653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387B20-1CB5-4813-8BB2-7167A720951C}"/>
              </a:ext>
            </a:extLst>
          </p:cNvPr>
          <p:cNvSpPr txBox="1"/>
          <p:nvPr/>
        </p:nvSpPr>
        <p:spPr>
          <a:xfrm>
            <a:off x="1234470" y="4642776"/>
            <a:ext cx="1731079" cy="646331"/>
          </a:xfrm>
          <a:prstGeom prst="rect">
            <a:avLst/>
          </a:prstGeom>
          <a:noFill/>
        </p:spPr>
        <p:txBody>
          <a:bodyPr wrap="square" rtlCol="0">
            <a:spAutoFit/>
          </a:bodyPr>
          <a:lstStyle/>
          <a:p>
            <a:pPr algn="ctr"/>
            <a:r>
              <a:rPr lang="en-US" b="0" i="0" dirty="0">
                <a:effectLst/>
                <a:latin typeface="Calibri" panose="020F0502020204030204" pitchFamily="34" charset="0"/>
              </a:rPr>
              <a:t>Fusible Links</a:t>
            </a:r>
          </a:p>
          <a:p>
            <a:pPr algn="ctr"/>
            <a:r>
              <a:rPr lang="en-US" dirty="0">
                <a:latin typeface="Calibri" panose="020F0502020204030204" pitchFamily="34" charset="0"/>
              </a:rPr>
              <a:t>165°, 212°, 285°</a:t>
            </a:r>
            <a:endParaRPr lang="en-US" dirty="0"/>
          </a:p>
        </p:txBody>
      </p:sp>
      <p:pic>
        <p:nvPicPr>
          <p:cNvPr id="6" name="Picture 5">
            <a:extLst>
              <a:ext uri="{FF2B5EF4-FFF2-40B4-BE49-F238E27FC236}">
                <a16:creationId xmlns:a16="http://schemas.microsoft.com/office/drawing/2014/main" id="{4EC6338D-72D5-4ADA-964B-DB8E1F3DF208}"/>
              </a:ext>
            </a:extLst>
          </p:cNvPr>
          <p:cNvPicPr>
            <a:picLocks noChangeAspect="1"/>
          </p:cNvPicPr>
          <p:nvPr/>
        </p:nvPicPr>
        <p:blipFill>
          <a:blip r:embed="rId3"/>
          <a:stretch>
            <a:fillRect/>
          </a:stretch>
        </p:blipFill>
        <p:spPr>
          <a:xfrm>
            <a:off x="5570058" y="718709"/>
            <a:ext cx="2432050" cy="2395478"/>
          </a:xfrm>
          <a:prstGeom prst="rect">
            <a:avLst/>
          </a:prstGeom>
        </p:spPr>
      </p:pic>
      <p:sp>
        <p:nvSpPr>
          <p:cNvPr id="8" name="TextBox 7">
            <a:extLst>
              <a:ext uri="{FF2B5EF4-FFF2-40B4-BE49-F238E27FC236}">
                <a16:creationId xmlns:a16="http://schemas.microsoft.com/office/drawing/2014/main" id="{E840C071-11EC-41DF-B0E0-AA7506818E5E}"/>
              </a:ext>
            </a:extLst>
          </p:cNvPr>
          <p:cNvSpPr txBox="1"/>
          <p:nvPr/>
        </p:nvSpPr>
        <p:spPr>
          <a:xfrm>
            <a:off x="5296719" y="3088028"/>
            <a:ext cx="2978727" cy="646331"/>
          </a:xfrm>
          <a:prstGeom prst="rect">
            <a:avLst/>
          </a:prstGeom>
          <a:noFill/>
        </p:spPr>
        <p:txBody>
          <a:bodyPr wrap="square" rtlCol="0">
            <a:spAutoFit/>
          </a:bodyPr>
          <a:lstStyle/>
          <a:p>
            <a:pPr algn="ctr"/>
            <a:r>
              <a:rPr lang="en-US" b="0" i="0" dirty="0">
                <a:effectLst/>
                <a:latin typeface="Calibri" panose="020F0502020204030204" pitchFamily="34" charset="0"/>
              </a:rPr>
              <a:t>Electronic Link</a:t>
            </a:r>
          </a:p>
          <a:p>
            <a:pPr algn="ctr"/>
            <a:r>
              <a:rPr lang="en-US" dirty="0">
                <a:latin typeface="Calibri" panose="020F0502020204030204" pitchFamily="34" charset="0"/>
              </a:rPr>
              <a:t>Wired in series with actuator</a:t>
            </a:r>
            <a:endParaRPr lang="en-US" dirty="0"/>
          </a:p>
        </p:txBody>
      </p:sp>
      <p:sp>
        <p:nvSpPr>
          <p:cNvPr id="9" name="TextBox 8">
            <a:extLst>
              <a:ext uri="{FF2B5EF4-FFF2-40B4-BE49-F238E27FC236}">
                <a16:creationId xmlns:a16="http://schemas.microsoft.com/office/drawing/2014/main" id="{655F9EF4-15ED-481A-B020-E78BBB2F19F1}"/>
              </a:ext>
            </a:extLst>
          </p:cNvPr>
          <p:cNvSpPr txBox="1"/>
          <p:nvPr/>
        </p:nvSpPr>
        <p:spPr>
          <a:xfrm>
            <a:off x="155575" y="1393228"/>
            <a:ext cx="3359976" cy="523220"/>
          </a:xfrm>
          <a:prstGeom prst="rect">
            <a:avLst/>
          </a:prstGeom>
          <a:noFill/>
        </p:spPr>
        <p:txBody>
          <a:bodyPr wrap="square" rtlCol="0">
            <a:spAutoFit/>
          </a:bodyPr>
          <a:lstStyle/>
          <a:p>
            <a:r>
              <a:rPr lang="en-US" sz="2800" b="1" i="0" dirty="0">
                <a:effectLst/>
                <a:latin typeface="Calibri" panose="020F0502020204030204" pitchFamily="34" charset="0"/>
              </a:rPr>
              <a:t>Closure Devices</a:t>
            </a:r>
            <a:endParaRPr lang="en-US" b="1" dirty="0"/>
          </a:p>
        </p:txBody>
      </p:sp>
      <p:sp>
        <p:nvSpPr>
          <p:cNvPr id="10" name="TextBox 9">
            <a:extLst>
              <a:ext uri="{FF2B5EF4-FFF2-40B4-BE49-F238E27FC236}">
                <a16:creationId xmlns:a16="http://schemas.microsoft.com/office/drawing/2014/main" id="{B0C6B4A9-1D69-4C36-8D19-2D5B7034E8A6}"/>
              </a:ext>
            </a:extLst>
          </p:cNvPr>
          <p:cNvSpPr txBox="1"/>
          <p:nvPr/>
        </p:nvSpPr>
        <p:spPr>
          <a:xfrm>
            <a:off x="246608" y="2269060"/>
            <a:ext cx="3706802" cy="400110"/>
          </a:xfrm>
          <a:prstGeom prst="rect">
            <a:avLst/>
          </a:prstGeom>
          <a:noFill/>
        </p:spPr>
        <p:txBody>
          <a:bodyPr wrap="square" rtlCol="0">
            <a:spAutoFit/>
          </a:bodyPr>
          <a:lstStyle/>
          <a:p>
            <a:r>
              <a:rPr lang="en-US" sz="2000" b="1" i="0" dirty="0">
                <a:effectLst/>
                <a:latin typeface="Calibri" panose="020F0502020204030204" pitchFamily="34" charset="0"/>
              </a:rPr>
              <a:t>Fire Dampers/Radiation Dampers</a:t>
            </a:r>
            <a:endParaRPr lang="en-US" sz="2000" b="1" dirty="0"/>
          </a:p>
        </p:txBody>
      </p:sp>
      <p:sp>
        <p:nvSpPr>
          <p:cNvPr id="11" name="TextBox 10">
            <a:extLst>
              <a:ext uri="{FF2B5EF4-FFF2-40B4-BE49-F238E27FC236}">
                <a16:creationId xmlns:a16="http://schemas.microsoft.com/office/drawing/2014/main" id="{0C22F895-1A55-4C07-BEDA-0714DC34CE9E}"/>
              </a:ext>
            </a:extLst>
          </p:cNvPr>
          <p:cNvSpPr txBox="1"/>
          <p:nvPr/>
        </p:nvSpPr>
        <p:spPr>
          <a:xfrm>
            <a:off x="5522425" y="318599"/>
            <a:ext cx="3528222" cy="400110"/>
          </a:xfrm>
          <a:prstGeom prst="rect">
            <a:avLst/>
          </a:prstGeom>
          <a:noFill/>
        </p:spPr>
        <p:txBody>
          <a:bodyPr wrap="square" rtlCol="0">
            <a:spAutoFit/>
          </a:bodyPr>
          <a:lstStyle/>
          <a:p>
            <a:r>
              <a:rPr lang="en-US" sz="2000" b="1" i="0" dirty="0">
                <a:effectLst/>
                <a:latin typeface="Calibri" panose="020F0502020204030204" pitchFamily="34" charset="0"/>
              </a:rPr>
              <a:t>Fire/Smoke Dampers</a:t>
            </a:r>
            <a:endParaRPr lang="en-US" sz="2000" b="1" dirty="0"/>
          </a:p>
        </p:txBody>
      </p:sp>
      <p:pic>
        <p:nvPicPr>
          <p:cNvPr id="12" name="Picture 11">
            <a:extLst>
              <a:ext uri="{FF2B5EF4-FFF2-40B4-BE49-F238E27FC236}">
                <a16:creationId xmlns:a16="http://schemas.microsoft.com/office/drawing/2014/main" id="{78349372-89DD-4259-AAC0-DEE0566A183D}"/>
              </a:ext>
            </a:extLst>
          </p:cNvPr>
          <p:cNvPicPr>
            <a:picLocks noChangeAspect="1"/>
          </p:cNvPicPr>
          <p:nvPr/>
        </p:nvPicPr>
        <p:blipFill>
          <a:blip r:embed="rId4"/>
          <a:stretch>
            <a:fillRect/>
          </a:stretch>
        </p:blipFill>
        <p:spPr>
          <a:xfrm>
            <a:off x="8071675" y="718709"/>
            <a:ext cx="2845983" cy="2422309"/>
          </a:xfrm>
          <a:prstGeom prst="rect">
            <a:avLst/>
          </a:prstGeom>
        </p:spPr>
      </p:pic>
      <p:sp>
        <p:nvSpPr>
          <p:cNvPr id="16" name="TextBox 15">
            <a:extLst>
              <a:ext uri="{FF2B5EF4-FFF2-40B4-BE49-F238E27FC236}">
                <a16:creationId xmlns:a16="http://schemas.microsoft.com/office/drawing/2014/main" id="{D6DE1860-D265-4D94-8F43-93AC44EC92AA}"/>
              </a:ext>
            </a:extLst>
          </p:cNvPr>
          <p:cNvSpPr txBox="1"/>
          <p:nvPr/>
        </p:nvSpPr>
        <p:spPr>
          <a:xfrm>
            <a:off x="8071675" y="3088028"/>
            <a:ext cx="2978727" cy="646331"/>
          </a:xfrm>
          <a:prstGeom prst="rect">
            <a:avLst/>
          </a:prstGeom>
          <a:noFill/>
        </p:spPr>
        <p:txBody>
          <a:bodyPr wrap="square" rtlCol="0">
            <a:spAutoFit/>
          </a:bodyPr>
          <a:lstStyle/>
          <a:p>
            <a:pPr algn="ctr"/>
            <a:r>
              <a:rPr lang="en-US" b="0" i="0" dirty="0">
                <a:effectLst/>
                <a:latin typeface="Calibri" panose="020F0502020204030204" pitchFamily="34" charset="0"/>
              </a:rPr>
              <a:t>Electronic Link</a:t>
            </a:r>
          </a:p>
          <a:p>
            <a:pPr algn="ctr"/>
            <a:r>
              <a:rPr lang="en-US" dirty="0">
                <a:latin typeface="Calibri" panose="020F0502020204030204" pitchFamily="34" charset="0"/>
              </a:rPr>
              <a:t>With open/close indicator</a:t>
            </a:r>
            <a:endParaRPr lang="en-US" dirty="0"/>
          </a:p>
        </p:txBody>
      </p:sp>
      <p:pic>
        <p:nvPicPr>
          <p:cNvPr id="17" name="Picture 16">
            <a:extLst>
              <a:ext uri="{FF2B5EF4-FFF2-40B4-BE49-F238E27FC236}">
                <a16:creationId xmlns:a16="http://schemas.microsoft.com/office/drawing/2014/main" id="{69FF24C0-F413-4613-9916-6E092AB1509A}"/>
              </a:ext>
            </a:extLst>
          </p:cNvPr>
          <p:cNvPicPr>
            <a:picLocks noChangeAspect="1"/>
          </p:cNvPicPr>
          <p:nvPr/>
        </p:nvPicPr>
        <p:blipFill>
          <a:blip r:embed="rId5"/>
          <a:stretch>
            <a:fillRect/>
          </a:stretch>
        </p:blipFill>
        <p:spPr>
          <a:xfrm>
            <a:off x="5570058" y="3771920"/>
            <a:ext cx="2432050" cy="2330715"/>
          </a:xfrm>
          <a:prstGeom prst="rect">
            <a:avLst/>
          </a:prstGeom>
        </p:spPr>
      </p:pic>
      <p:sp>
        <p:nvSpPr>
          <p:cNvPr id="19" name="TextBox 18">
            <a:extLst>
              <a:ext uri="{FF2B5EF4-FFF2-40B4-BE49-F238E27FC236}">
                <a16:creationId xmlns:a16="http://schemas.microsoft.com/office/drawing/2014/main" id="{3BC7B7E0-B545-4F74-95E4-357BC732DD76}"/>
              </a:ext>
            </a:extLst>
          </p:cNvPr>
          <p:cNvSpPr txBox="1"/>
          <p:nvPr/>
        </p:nvSpPr>
        <p:spPr>
          <a:xfrm>
            <a:off x="2898175" y="5312664"/>
            <a:ext cx="2978727" cy="646331"/>
          </a:xfrm>
          <a:prstGeom prst="rect">
            <a:avLst/>
          </a:prstGeom>
          <a:noFill/>
        </p:spPr>
        <p:txBody>
          <a:bodyPr wrap="square" rtlCol="0">
            <a:spAutoFit/>
          </a:bodyPr>
          <a:lstStyle/>
          <a:p>
            <a:pPr algn="ctr"/>
            <a:r>
              <a:rPr lang="en-US" b="0" i="0" dirty="0">
                <a:effectLst/>
                <a:latin typeface="Calibri" panose="020F0502020204030204" pitchFamily="34" charset="0"/>
              </a:rPr>
              <a:t>Electronic Link</a:t>
            </a:r>
          </a:p>
          <a:p>
            <a:pPr algn="ctr"/>
            <a:r>
              <a:rPr lang="en-US" dirty="0">
                <a:latin typeface="Calibri" panose="020F0502020204030204" pitchFamily="34" charset="0"/>
              </a:rPr>
              <a:t>With Secondary Override</a:t>
            </a:r>
            <a:endParaRPr lang="en-US" dirty="0"/>
          </a:p>
        </p:txBody>
      </p:sp>
      <p:pic>
        <p:nvPicPr>
          <p:cNvPr id="20" name="Picture 19">
            <a:extLst>
              <a:ext uri="{FF2B5EF4-FFF2-40B4-BE49-F238E27FC236}">
                <a16:creationId xmlns:a16="http://schemas.microsoft.com/office/drawing/2014/main" id="{B71480C4-0E74-4E00-84AB-784332F5705B}"/>
              </a:ext>
            </a:extLst>
          </p:cNvPr>
          <p:cNvPicPr>
            <a:picLocks noChangeAspect="1"/>
          </p:cNvPicPr>
          <p:nvPr/>
        </p:nvPicPr>
        <p:blipFill>
          <a:blip r:embed="rId6"/>
          <a:stretch>
            <a:fillRect/>
          </a:stretch>
        </p:blipFill>
        <p:spPr>
          <a:xfrm>
            <a:off x="8071675" y="3771920"/>
            <a:ext cx="2295473" cy="2343969"/>
          </a:xfrm>
          <a:prstGeom prst="rect">
            <a:avLst/>
          </a:prstGeom>
        </p:spPr>
      </p:pic>
      <p:sp>
        <p:nvSpPr>
          <p:cNvPr id="22" name="TextBox 21">
            <a:extLst>
              <a:ext uri="{FF2B5EF4-FFF2-40B4-BE49-F238E27FC236}">
                <a16:creationId xmlns:a16="http://schemas.microsoft.com/office/drawing/2014/main" id="{65AF6EEF-729D-4474-A38A-5566F7F34120}"/>
              </a:ext>
            </a:extLst>
          </p:cNvPr>
          <p:cNvSpPr txBox="1"/>
          <p:nvPr/>
        </p:nvSpPr>
        <p:spPr>
          <a:xfrm>
            <a:off x="10288877" y="5312663"/>
            <a:ext cx="1808635" cy="646331"/>
          </a:xfrm>
          <a:prstGeom prst="rect">
            <a:avLst/>
          </a:prstGeom>
          <a:noFill/>
        </p:spPr>
        <p:txBody>
          <a:bodyPr wrap="square" rtlCol="0">
            <a:spAutoFit/>
          </a:bodyPr>
          <a:lstStyle/>
          <a:p>
            <a:pPr algn="ctr"/>
            <a:r>
              <a:rPr lang="en-US" b="0" i="0" dirty="0">
                <a:effectLst/>
                <a:latin typeface="Calibri" panose="020F0502020204030204" pitchFamily="34" charset="0"/>
              </a:rPr>
              <a:t>Pneumatic Relief Valve</a:t>
            </a:r>
            <a:endParaRPr lang="en-US" dirty="0"/>
          </a:p>
        </p:txBody>
      </p:sp>
    </p:spTree>
    <p:extLst>
      <p:ext uri="{BB962C8B-B14F-4D97-AF65-F5344CB8AC3E}">
        <p14:creationId xmlns:p14="http://schemas.microsoft.com/office/powerpoint/2010/main" val="2144404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5B38D6-FEE5-4708-8579-5B63682DCD04}"/>
              </a:ext>
            </a:extLst>
          </p:cNvPr>
          <p:cNvSpPr txBox="1"/>
          <p:nvPr/>
        </p:nvSpPr>
        <p:spPr>
          <a:xfrm>
            <a:off x="477768" y="578951"/>
            <a:ext cx="44276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Types of Life Safety</a:t>
            </a:r>
            <a:r>
              <a:rPr lang="en-US" sz="2400" dirty="0">
                <a:solidFill>
                  <a:prstClr val="white"/>
                </a:solidFill>
                <a:latin typeface="Century Gothic" panose="020B0502020202020204" pitchFamily="34" charset="0"/>
              </a:rPr>
              <a:t> Dampers</a:t>
            </a:r>
            <a:endPar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Freeform: Shape 2">
            <a:extLst>
              <a:ext uri="{FF2B5EF4-FFF2-40B4-BE49-F238E27FC236}">
                <a16:creationId xmlns:a16="http://schemas.microsoft.com/office/drawing/2014/main" id="{27D9CF33-B8C6-4CD2-ABB5-9CF09C1CE3B0}"/>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7B9A31A-DC7E-4DA9-87C0-2E0647028139}"/>
              </a:ext>
            </a:extLst>
          </p:cNvPr>
          <p:cNvPicPr>
            <a:picLocks noChangeAspect="1"/>
          </p:cNvPicPr>
          <p:nvPr/>
        </p:nvPicPr>
        <p:blipFill>
          <a:blip r:embed="rId2"/>
          <a:stretch>
            <a:fillRect/>
          </a:stretch>
        </p:blipFill>
        <p:spPr>
          <a:xfrm>
            <a:off x="5646032" y="1976437"/>
            <a:ext cx="5262113" cy="2905125"/>
          </a:xfrm>
          <a:prstGeom prst="rect">
            <a:avLst/>
          </a:prstGeom>
        </p:spPr>
      </p:pic>
      <p:sp>
        <p:nvSpPr>
          <p:cNvPr id="6" name="TextBox 5">
            <a:extLst>
              <a:ext uri="{FF2B5EF4-FFF2-40B4-BE49-F238E27FC236}">
                <a16:creationId xmlns:a16="http://schemas.microsoft.com/office/drawing/2014/main" id="{65FF40A9-5E76-46B6-8C30-CADDE8B61962}"/>
              </a:ext>
            </a:extLst>
          </p:cNvPr>
          <p:cNvSpPr txBox="1"/>
          <p:nvPr/>
        </p:nvSpPr>
        <p:spPr>
          <a:xfrm>
            <a:off x="477768" y="1597891"/>
            <a:ext cx="4703832" cy="1754326"/>
          </a:xfrm>
          <a:prstGeom prst="rect">
            <a:avLst/>
          </a:prstGeom>
          <a:noFill/>
        </p:spPr>
        <p:txBody>
          <a:bodyPr wrap="square" rtlCol="0">
            <a:spAutoFit/>
          </a:bodyPr>
          <a:lstStyle/>
          <a:p>
            <a:r>
              <a:rPr lang="en-US" dirty="0"/>
              <a:t>Fire/Smoke Damper Actuators</a:t>
            </a:r>
          </a:p>
          <a:p>
            <a:endParaRPr lang="en-US" dirty="0"/>
          </a:p>
          <a:p>
            <a:pPr marL="285750" indent="-285750">
              <a:buFont typeface="Arial" panose="020B0604020202020204" pitchFamily="34" charset="0"/>
              <a:buChar char="•"/>
            </a:pPr>
            <a:r>
              <a:rPr lang="en-US" dirty="0"/>
              <a:t>Designed for operation during fire event.</a:t>
            </a:r>
          </a:p>
          <a:p>
            <a:pPr marL="285750" indent="-285750">
              <a:buFont typeface="Arial" panose="020B0604020202020204" pitchFamily="34" charset="0"/>
              <a:buChar char="•"/>
            </a:pPr>
            <a:r>
              <a:rPr lang="en-US" dirty="0"/>
              <a:t>Passes UL555 &amp; 555S</a:t>
            </a:r>
          </a:p>
          <a:p>
            <a:pPr marL="285750" indent="-285750">
              <a:buFont typeface="Arial" panose="020B0604020202020204" pitchFamily="34" charset="0"/>
              <a:buChar char="•"/>
            </a:pPr>
            <a:r>
              <a:rPr lang="en-US" dirty="0"/>
              <a:t>Tested at 350°F</a:t>
            </a:r>
          </a:p>
          <a:p>
            <a:pPr marL="285750" indent="-285750">
              <a:buFont typeface="Arial" panose="020B0604020202020204" pitchFamily="34" charset="0"/>
              <a:buChar char="•"/>
            </a:pPr>
            <a:r>
              <a:rPr lang="en-US" dirty="0"/>
              <a:t>20,000 cycles connected to damper</a:t>
            </a:r>
          </a:p>
        </p:txBody>
      </p:sp>
    </p:spTree>
    <p:extLst>
      <p:ext uri="{BB962C8B-B14F-4D97-AF65-F5344CB8AC3E}">
        <p14:creationId xmlns:p14="http://schemas.microsoft.com/office/powerpoint/2010/main" val="3658023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C88C6-F5D1-4D0A-B731-3A9270AE5B1E}"/>
              </a:ext>
            </a:extLst>
          </p:cNvPr>
          <p:cNvSpPr txBox="1"/>
          <p:nvPr/>
        </p:nvSpPr>
        <p:spPr>
          <a:xfrm>
            <a:off x="1277112" y="1563624"/>
            <a:ext cx="9637776" cy="769441"/>
          </a:xfrm>
          <a:prstGeom prst="rect">
            <a:avLst/>
          </a:prstGeom>
          <a:noFill/>
        </p:spPr>
        <p:txBody>
          <a:bodyPr wrap="square" rtlCol="0">
            <a:spAutoFit/>
          </a:bodyPr>
          <a:lstStyle/>
          <a:p>
            <a:r>
              <a:rPr lang="en-US" sz="4400" dirty="0"/>
              <a:t>Where Do You Need Life Safety Dampers?</a:t>
            </a:r>
          </a:p>
        </p:txBody>
      </p:sp>
    </p:spTree>
    <p:extLst>
      <p:ext uri="{BB962C8B-B14F-4D97-AF65-F5344CB8AC3E}">
        <p14:creationId xmlns:p14="http://schemas.microsoft.com/office/powerpoint/2010/main" val="2863443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2FF8E7EC-CD6C-4D2A-A69C-3CCD15E8262C}"/>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8637DBC-1DFB-447A-A42A-FA35F5F5B663}"/>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Where Do you Need Dampers?</a:t>
            </a:r>
          </a:p>
        </p:txBody>
      </p:sp>
      <p:sp>
        <p:nvSpPr>
          <p:cNvPr id="4" name="TextBox 3">
            <a:extLst>
              <a:ext uri="{FF2B5EF4-FFF2-40B4-BE49-F238E27FC236}">
                <a16:creationId xmlns:a16="http://schemas.microsoft.com/office/drawing/2014/main" id="{80232937-95F8-41B5-897C-428B244F5769}"/>
              </a:ext>
            </a:extLst>
          </p:cNvPr>
          <p:cNvSpPr txBox="1"/>
          <p:nvPr/>
        </p:nvSpPr>
        <p:spPr>
          <a:xfrm>
            <a:off x="155575" y="1276539"/>
            <a:ext cx="5275961" cy="1754326"/>
          </a:xfrm>
          <a:prstGeom prst="rect">
            <a:avLst/>
          </a:prstGeom>
          <a:noFill/>
        </p:spPr>
        <p:txBody>
          <a:bodyPr wrap="square" rtlCol="0">
            <a:spAutoFit/>
          </a:bodyPr>
          <a:lstStyle/>
          <a:p>
            <a:r>
              <a:rPr lang="en-US" dirty="0"/>
              <a:t>Codes Dictating Damper Requirements:</a:t>
            </a:r>
          </a:p>
          <a:p>
            <a:endParaRPr lang="en-US" dirty="0"/>
          </a:p>
          <a:p>
            <a:pPr marL="285750" indent="-285750">
              <a:buFont typeface="Arial" panose="020B0604020202020204" pitchFamily="34" charset="0"/>
              <a:buChar char="•"/>
            </a:pPr>
            <a:r>
              <a:rPr lang="en-US" dirty="0"/>
              <a:t>2015 IMC 607 – Duct and Transfer Openings </a:t>
            </a:r>
          </a:p>
          <a:p>
            <a:pPr marL="742950" lvl="1" indent="-285750">
              <a:buFont typeface="Arial" panose="020B0604020202020204" pitchFamily="34" charset="0"/>
              <a:buChar char="•"/>
            </a:pPr>
            <a:r>
              <a:rPr lang="en-US" dirty="0"/>
              <a:t>2015 IMC 607.5 – Where Required </a:t>
            </a:r>
          </a:p>
          <a:p>
            <a:pPr marL="285750" indent="-285750">
              <a:buFont typeface="Arial" panose="020B0604020202020204" pitchFamily="34" charset="0"/>
              <a:buChar char="•"/>
            </a:pPr>
            <a:r>
              <a:rPr lang="en-US" dirty="0"/>
              <a:t>2015 IBC 700 – Fire and Smoke Protection Features</a:t>
            </a:r>
          </a:p>
          <a:p>
            <a:pPr marL="742950" lvl="1"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BFFF6535-8491-460D-A50F-CD44A1CD5022}"/>
              </a:ext>
            </a:extLst>
          </p:cNvPr>
          <p:cNvSpPr txBox="1"/>
          <p:nvPr/>
        </p:nvSpPr>
        <p:spPr>
          <a:xfrm>
            <a:off x="5712737" y="1876703"/>
            <a:ext cx="4861711" cy="2862322"/>
          </a:xfrm>
          <a:prstGeom prst="rect">
            <a:avLst/>
          </a:prstGeom>
          <a:noFill/>
        </p:spPr>
        <p:txBody>
          <a:bodyPr wrap="square" rtlCol="0">
            <a:spAutoFit/>
          </a:bodyPr>
          <a:lstStyle/>
          <a:p>
            <a:pPr marL="285750" indent="-285750">
              <a:buFont typeface="Arial" panose="020B0604020202020204" pitchFamily="34" charset="0"/>
              <a:buChar char="•"/>
            </a:pPr>
            <a:r>
              <a:rPr lang="en-US" dirty="0"/>
              <a:t>Fire Walls</a:t>
            </a:r>
          </a:p>
          <a:p>
            <a:pPr marL="285750" indent="-285750">
              <a:buFont typeface="Arial" panose="020B0604020202020204" pitchFamily="34" charset="0"/>
              <a:buChar char="•"/>
            </a:pPr>
            <a:r>
              <a:rPr lang="en-US" dirty="0"/>
              <a:t>Fire Barriers</a:t>
            </a:r>
          </a:p>
          <a:p>
            <a:pPr marL="285750" indent="-285750">
              <a:buFont typeface="Arial" panose="020B0604020202020204" pitchFamily="34" charset="0"/>
              <a:buChar char="•"/>
            </a:pPr>
            <a:r>
              <a:rPr lang="en-US" dirty="0"/>
              <a:t>Fire Partitions</a:t>
            </a:r>
          </a:p>
          <a:p>
            <a:pPr marL="285750" indent="-285750">
              <a:buFont typeface="Arial" panose="020B0604020202020204" pitchFamily="34" charset="0"/>
              <a:buChar char="•"/>
            </a:pPr>
            <a:r>
              <a:rPr lang="en-US" dirty="0"/>
              <a:t>Corridor Enclosures</a:t>
            </a:r>
          </a:p>
          <a:p>
            <a:pPr marL="285750" indent="-285750">
              <a:buFont typeface="Arial" panose="020B0604020202020204" pitchFamily="34" charset="0"/>
              <a:buChar char="•"/>
            </a:pPr>
            <a:r>
              <a:rPr lang="en-US" dirty="0"/>
              <a:t>Smoke Barriers</a:t>
            </a:r>
          </a:p>
          <a:p>
            <a:pPr marL="285750" indent="-285750">
              <a:buFont typeface="Arial" panose="020B0604020202020204" pitchFamily="34" charset="0"/>
              <a:buChar char="•"/>
            </a:pPr>
            <a:r>
              <a:rPr lang="en-US" dirty="0"/>
              <a:t>Rated Shafts</a:t>
            </a:r>
          </a:p>
          <a:p>
            <a:pPr marL="285750" indent="-285750">
              <a:buFont typeface="Arial" panose="020B0604020202020204" pitchFamily="34" charset="0"/>
              <a:buChar char="•"/>
            </a:pPr>
            <a:r>
              <a:rPr lang="en-US" dirty="0"/>
              <a:t>Fire Rated Exterior Walls</a:t>
            </a:r>
          </a:p>
          <a:p>
            <a:pPr marL="285750" indent="-285750">
              <a:buFont typeface="Arial" panose="020B0604020202020204" pitchFamily="34" charset="0"/>
              <a:buChar char="•"/>
            </a:pPr>
            <a:r>
              <a:rPr lang="en-US" dirty="0"/>
              <a:t>Smoke Partitions</a:t>
            </a:r>
          </a:p>
          <a:p>
            <a:pPr marL="285750" indent="-285750">
              <a:buFont typeface="Arial" panose="020B0604020202020204" pitchFamily="34" charset="0"/>
              <a:buChar char="•"/>
            </a:pPr>
            <a:r>
              <a:rPr lang="en-US" dirty="0"/>
              <a:t>Fire Rated Horizontal Assemblies</a:t>
            </a:r>
          </a:p>
          <a:p>
            <a:pPr marL="285750" indent="-285750">
              <a:buFont typeface="Arial" panose="020B0604020202020204" pitchFamily="34" charset="0"/>
              <a:buChar char="•"/>
            </a:pPr>
            <a:r>
              <a:rPr lang="en-US" dirty="0"/>
              <a:t>Non-Fire Rated Floor Assemblies</a:t>
            </a:r>
          </a:p>
        </p:txBody>
      </p:sp>
      <p:pic>
        <p:nvPicPr>
          <p:cNvPr id="7" name="Picture 6">
            <a:extLst>
              <a:ext uri="{FF2B5EF4-FFF2-40B4-BE49-F238E27FC236}">
                <a16:creationId xmlns:a16="http://schemas.microsoft.com/office/drawing/2014/main" id="{1C22643C-8C0E-4FBA-8B94-235C9F81B59D}"/>
              </a:ext>
            </a:extLst>
          </p:cNvPr>
          <p:cNvPicPr>
            <a:picLocks noChangeAspect="1"/>
          </p:cNvPicPr>
          <p:nvPr/>
        </p:nvPicPr>
        <p:blipFill>
          <a:blip r:embed="rId2"/>
          <a:stretch>
            <a:fillRect/>
          </a:stretch>
        </p:blipFill>
        <p:spPr>
          <a:xfrm>
            <a:off x="2778947" y="2884561"/>
            <a:ext cx="2094806" cy="2701745"/>
          </a:xfrm>
          <a:prstGeom prst="rect">
            <a:avLst/>
          </a:prstGeom>
        </p:spPr>
      </p:pic>
      <p:pic>
        <p:nvPicPr>
          <p:cNvPr id="9" name="Picture 8">
            <a:extLst>
              <a:ext uri="{FF2B5EF4-FFF2-40B4-BE49-F238E27FC236}">
                <a16:creationId xmlns:a16="http://schemas.microsoft.com/office/drawing/2014/main" id="{CEF53609-F7EE-43AD-82A9-D987986B4C62}"/>
              </a:ext>
            </a:extLst>
          </p:cNvPr>
          <p:cNvPicPr>
            <a:picLocks noChangeAspect="1"/>
          </p:cNvPicPr>
          <p:nvPr/>
        </p:nvPicPr>
        <p:blipFill>
          <a:blip r:embed="rId3"/>
          <a:stretch>
            <a:fillRect/>
          </a:stretch>
        </p:blipFill>
        <p:spPr>
          <a:xfrm>
            <a:off x="543541" y="2879053"/>
            <a:ext cx="2094806" cy="2707254"/>
          </a:xfrm>
          <a:prstGeom prst="rect">
            <a:avLst/>
          </a:prstGeom>
        </p:spPr>
      </p:pic>
    </p:spTree>
    <p:extLst>
      <p:ext uri="{BB962C8B-B14F-4D97-AF65-F5344CB8AC3E}">
        <p14:creationId xmlns:p14="http://schemas.microsoft.com/office/powerpoint/2010/main" val="4139610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D5FFCB-39C4-4642-9C83-89E9C80C35FE}"/>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Where Do You Need Dampers?</a:t>
            </a:r>
          </a:p>
        </p:txBody>
      </p:sp>
      <p:sp>
        <p:nvSpPr>
          <p:cNvPr id="4" name="Freeform: Shape 3">
            <a:extLst>
              <a:ext uri="{FF2B5EF4-FFF2-40B4-BE49-F238E27FC236}">
                <a16:creationId xmlns:a16="http://schemas.microsoft.com/office/drawing/2014/main" id="{2A8562D5-D7A6-414B-AE1B-0575CEA99E45}"/>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62B9B43-B26B-4932-AC96-439EA8F817B6}"/>
              </a:ext>
            </a:extLst>
          </p:cNvPr>
          <p:cNvPicPr>
            <a:picLocks noChangeAspect="1"/>
          </p:cNvPicPr>
          <p:nvPr/>
        </p:nvPicPr>
        <p:blipFill>
          <a:blip r:embed="rId2"/>
          <a:stretch>
            <a:fillRect/>
          </a:stretch>
        </p:blipFill>
        <p:spPr>
          <a:xfrm>
            <a:off x="0" y="1628749"/>
            <a:ext cx="12192000" cy="3600502"/>
          </a:xfrm>
          <a:prstGeom prst="rect">
            <a:avLst/>
          </a:prstGeom>
        </p:spPr>
      </p:pic>
    </p:spTree>
    <p:extLst>
      <p:ext uri="{BB962C8B-B14F-4D97-AF65-F5344CB8AC3E}">
        <p14:creationId xmlns:p14="http://schemas.microsoft.com/office/powerpoint/2010/main" val="32768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92308E-F152-4F41-87E4-D12829BD3186}"/>
              </a:ext>
            </a:extLst>
          </p:cNvPr>
          <p:cNvSpPr txBox="1"/>
          <p:nvPr/>
        </p:nvSpPr>
        <p:spPr>
          <a:xfrm>
            <a:off x="2596134" y="1609344"/>
            <a:ext cx="6999732" cy="769441"/>
          </a:xfrm>
          <a:prstGeom prst="rect">
            <a:avLst/>
          </a:prstGeom>
          <a:noFill/>
        </p:spPr>
        <p:txBody>
          <a:bodyPr wrap="square" rtlCol="0">
            <a:spAutoFit/>
          </a:bodyPr>
          <a:lstStyle/>
          <a:p>
            <a:r>
              <a:rPr lang="en-US" sz="4400" dirty="0"/>
              <a:t>Life Safety Damper Inspection</a:t>
            </a:r>
          </a:p>
        </p:txBody>
      </p:sp>
    </p:spTree>
    <p:extLst>
      <p:ext uri="{BB962C8B-B14F-4D97-AF65-F5344CB8AC3E}">
        <p14:creationId xmlns:p14="http://schemas.microsoft.com/office/powerpoint/2010/main" val="4084180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70E269-5D10-4E40-A75C-9A44A6FCC00B}"/>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335956D3-4E74-4EB6-B074-874A708DBC8F}"/>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1E7FDB-D742-43E8-9692-07EF1713ABFC}"/>
              </a:ext>
            </a:extLst>
          </p:cNvPr>
          <p:cNvSpPr txBox="1"/>
          <p:nvPr/>
        </p:nvSpPr>
        <p:spPr>
          <a:xfrm>
            <a:off x="477768" y="1527048"/>
            <a:ext cx="4498457" cy="2185214"/>
          </a:xfrm>
          <a:prstGeom prst="rect">
            <a:avLst/>
          </a:prstGeom>
          <a:noFill/>
        </p:spPr>
        <p:txBody>
          <a:bodyPr wrap="square" rtlCol="0">
            <a:spAutoFit/>
          </a:bodyPr>
          <a:lstStyle/>
          <a:p>
            <a:r>
              <a:rPr lang="en-US" sz="2800" dirty="0"/>
              <a:t>Damper Inspection Code:</a:t>
            </a:r>
            <a:endParaRPr lang="en-US" dirty="0"/>
          </a:p>
          <a:p>
            <a:endParaRPr lang="en-US" dirty="0"/>
          </a:p>
          <a:p>
            <a:pPr marL="285750" indent="-285750">
              <a:buFont typeface="Arial" panose="020B0604020202020204" pitchFamily="34" charset="0"/>
              <a:buChar char="•"/>
            </a:pPr>
            <a:r>
              <a:rPr lang="en-US" dirty="0"/>
              <a:t>NFPA 80 &amp; 105</a:t>
            </a:r>
          </a:p>
          <a:p>
            <a:endParaRPr lang="en-US" dirty="0"/>
          </a:p>
          <a:p>
            <a:r>
              <a:rPr lang="en-US" dirty="0"/>
              <a:t>AHJ’s such as Joint Commission, Fire Marshals and Insurance Risk Auditors Enforce these inspections.</a:t>
            </a:r>
          </a:p>
        </p:txBody>
      </p:sp>
      <p:pic>
        <p:nvPicPr>
          <p:cNvPr id="6" name="Picture 5">
            <a:extLst>
              <a:ext uri="{FF2B5EF4-FFF2-40B4-BE49-F238E27FC236}">
                <a16:creationId xmlns:a16="http://schemas.microsoft.com/office/drawing/2014/main" id="{E34D104F-692A-49B0-82DC-5FA2264C63F6}"/>
              </a:ext>
            </a:extLst>
          </p:cNvPr>
          <p:cNvPicPr>
            <a:picLocks noChangeAspect="1"/>
          </p:cNvPicPr>
          <p:nvPr/>
        </p:nvPicPr>
        <p:blipFill>
          <a:blip r:embed="rId2"/>
          <a:stretch>
            <a:fillRect/>
          </a:stretch>
        </p:blipFill>
        <p:spPr>
          <a:xfrm>
            <a:off x="5084064" y="1169592"/>
            <a:ext cx="3395254" cy="4321232"/>
          </a:xfrm>
          <a:prstGeom prst="rect">
            <a:avLst/>
          </a:prstGeom>
        </p:spPr>
      </p:pic>
      <p:pic>
        <p:nvPicPr>
          <p:cNvPr id="8" name="Picture 7">
            <a:extLst>
              <a:ext uri="{FF2B5EF4-FFF2-40B4-BE49-F238E27FC236}">
                <a16:creationId xmlns:a16="http://schemas.microsoft.com/office/drawing/2014/main" id="{19376CEF-8F8B-419B-A0F0-F891DDA962EF}"/>
              </a:ext>
            </a:extLst>
          </p:cNvPr>
          <p:cNvPicPr>
            <a:picLocks noChangeAspect="1"/>
          </p:cNvPicPr>
          <p:nvPr/>
        </p:nvPicPr>
        <p:blipFill>
          <a:blip r:embed="rId3"/>
          <a:stretch>
            <a:fillRect/>
          </a:stretch>
        </p:blipFill>
        <p:spPr>
          <a:xfrm>
            <a:off x="8587157" y="1169592"/>
            <a:ext cx="3413601" cy="4321232"/>
          </a:xfrm>
          <a:prstGeom prst="rect">
            <a:avLst/>
          </a:prstGeom>
        </p:spPr>
      </p:pic>
    </p:spTree>
    <p:extLst>
      <p:ext uri="{BB962C8B-B14F-4D97-AF65-F5344CB8AC3E}">
        <p14:creationId xmlns:p14="http://schemas.microsoft.com/office/powerpoint/2010/main" val="1684196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79C8D5-912C-4B07-AB17-E177B603BCB9}"/>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D26C90D4-1722-44F4-8609-61B9D6216F62}"/>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A1639BD-9B41-4005-BBD7-FF8100C0C5AB}"/>
              </a:ext>
            </a:extLst>
          </p:cNvPr>
          <p:cNvPicPr>
            <a:picLocks noChangeAspect="1"/>
          </p:cNvPicPr>
          <p:nvPr/>
        </p:nvPicPr>
        <p:blipFill>
          <a:blip r:embed="rId2"/>
          <a:stretch>
            <a:fillRect/>
          </a:stretch>
        </p:blipFill>
        <p:spPr>
          <a:xfrm>
            <a:off x="41276" y="1447800"/>
            <a:ext cx="3989936" cy="4100512"/>
          </a:xfrm>
          <a:prstGeom prst="rect">
            <a:avLst/>
          </a:prstGeom>
          <a:ln>
            <a:noFill/>
          </a:ln>
        </p:spPr>
      </p:pic>
      <p:pic>
        <p:nvPicPr>
          <p:cNvPr id="17" name="Picture 16">
            <a:extLst>
              <a:ext uri="{FF2B5EF4-FFF2-40B4-BE49-F238E27FC236}">
                <a16:creationId xmlns:a16="http://schemas.microsoft.com/office/drawing/2014/main" id="{58F26616-5857-47C2-9308-1B05F7320F13}"/>
              </a:ext>
            </a:extLst>
          </p:cNvPr>
          <p:cNvPicPr>
            <a:picLocks noChangeAspect="1"/>
          </p:cNvPicPr>
          <p:nvPr/>
        </p:nvPicPr>
        <p:blipFill>
          <a:blip r:embed="rId3"/>
          <a:stretch>
            <a:fillRect/>
          </a:stretch>
        </p:blipFill>
        <p:spPr>
          <a:xfrm>
            <a:off x="4101084" y="1371600"/>
            <a:ext cx="3968307" cy="4383595"/>
          </a:xfrm>
          <a:prstGeom prst="rect">
            <a:avLst/>
          </a:prstGeom>
        </p:spPr>
      </p:pic>
      <p:pic>
        <p:nvPicPr>
          <p:cNvPr id="19" name="Picture 18">
            <a:extLst>
              <a:ext uri="{FF2B5EF4-FFF2-40B4-BE49-F238E27FC236}">
                <a16:creationId xmlns:a16="http://schemas.microsoft.com/office/drawing/2014/main" id="{67752F07-5B3F-49D4-A7F5-D5C0924259B3}"/>
              </a:ext>
            </a:extLst>
          </p:cNvPr>
          <p:cNvPicPr>
            <a:picLocks noChangeAspect="1"/>
          </p:cNvPicPr>
          <p:nvPr/>
        </p:nvPicPr>
        <p:blipFill rotWithShape="1">
          <a:blip r:embed="rId4"/>
          <a:srcRect t="823"/>
          <a:stretch/>
        </p:blipFill>
        <p:spPr>
          <a:xfrm>
            <a:off x="8117017" y="1371600"/>
            <a:ext cx="4056956" cy="2399220"/>
          </a:xfrm>
          <a:prstGeom prst="rect">
            <a:avLst/>
          </a:prstGeom>
        </p:spPr>
      </p:pic>
      <p:cxnSp>
        <p:nvCxnSpPr>
          <p:cNvPr id="21" name="Straight Connector 20">
            <a:extLst>
              <a:ext uri="{FF2B5EF4-FFF2-40B4-BE49-F238E27FC236}">
                <a16:creationId xmlns:a16="http://schemas.microsoft.com/office/drawing/2014/main" id="{32CAA08C-372C-4527-9CE3-F722C7B565F5}"/>
              </a:ext>
            </a:extLst>
          </p:cNvPr>
          <p:cNvCxnSpPr/>
          <p:nvPr/>
        </p:nvCxnSpPr>
        <p:spPr>
          <a:xfrm>
            <a:off x="4053459" y="1266825"/>
            <a:ext cx="0" cy="4733925"/>
          </a:xfrm>
          <a:prstGeom prst="line">
            <a:avLst/>
          </a:prstGeom>
          <a:ln>
            <a:solidFill>
              <a:srgbClr val="AD1424"/>
            </a:solidFill>
          </a:ln>
        </p:spPr>
        <p:style>
          <a:lnRef idx="1">
            <a:schemeClr val="accent2"/>
          </a:lnRef>
          <a:fillRef idx="0">
            <a:schemeClr val="accent2"/>
          </a:fillRef>
          <a:effectRef idx="0">
            <a:schemeClr val="accent2"/>
          </a:effectRef>
          <a:fontRef idx="minor">
            <a:schemeClr val="tx1"/>
          </a:fontRef>
        </p:style>
      </p:cxnSp>
      <p:cxnSp>
        <p:nvCxnSpPr>
          <p:cNvPr id="22" name="Straight Connector 21">
            <a:extLst>
              <a:ext uri="{FF2B5EF4-FFF2-40B4-BE49-F238E27FC236}">
                <a16:creationId xmlns:a16="http://schemas.microsoft.com/office/drawing/2014/main" id="{334C4A86-3F5E-4AE6-947C-30F36DEBC2E1}"/>
              </a:ext>
            </a:extLst>
          </p:cNvPr>
          <p:cNvCxnSpPr/>
          <p:nvPr/>
        </p:nvCxnSpPr>
        <p:spPr>
          <a:xfrm>
            <a:off x="8122351" y="1266825"/>
            <a:ext cx="0" cy="4733925"/>
          </a:xfrm>
          <a:prstGeom prst="line">
            <a:avLst/>
          </a:prstGeom>
          <a:ln>
            <a:solidFill>
              <a:srgbClr val="AD1424"/>
            </a:solidFill>
          </a:ln>
        </p:spPr>
        <p:style>
          <a:lnRef idx="1">
            <a:schemeClr val="accent2"/>
          </a:lnRef>
          <a:fillRef idx="0">
            <a:schemeClr val="accent2"/>
          </a:fillRef>
          <a:effectRef idx="0">
            <a:schemeClr val="accent2"/>
          </a:effectRef>
          <a:fontRef idx="minor">
            <a:schemeClr val="tx1"/>
          </a:fontRef>
        </p:style>
      </p:cxnSp>
      <p:sp>
        <p:nvSpPr>
          <p:cNvPr id="23" name="Rectangle 22">
            <a:extLst>
              <a:ext uri="{FF2B5EF4-FFF2-40B4-BE49-F238E27FC236}">
                <a16:creationId xmlns:a16="http://schemas.microsoft.com/office/drawing/2014/main" id="{82C33143-91D0-48B6-823B-648ACAC1CD77}"/>
              </a:ext>
            </a:extLst>
          </p:cNvPr>
          <p:cNvSpPr/>
          <p:nvPr/>
        </p:nvSpPr>
        <p:spPr>
          <a:xfrm>
            <a:off x="41276" y="1625174"/>
            <a:ext cx="3981470" cy="1255186"/>
          </a:xfrm>
          <a:prstGeom prst="rect">
            <a:avLst/>
          </a:prstGeom>
          <a:noFill/>
          <a:ln>
            <a:solidFill>
              <a:srgbClr val="FFFF00"/>
            </a:solidFill>
          </a:ln>
          <a:effectLst>
            <a:glow rad="101600">
              <a:srgbClr val="C0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232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1B35A7-D48C-4F8A-90BB-118AE29FBDBD}"/>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F56CA432-D114-44A1-91D0-0A37F336D21F}"/>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3CA0599-879C-4214-9F20-9FA16E9DA81C}"/>
              </a:ext>
            </a:extLst>
          </p:cNvPr>
          <p:cNvSpPr txBox="1"/>
          <p:nvPr/>
        </p:nvSpPr>
        <p:spPr>
          <a:xfrm>
            <a:off x="276225" y="1323975"/>
            <a:ext cx="11029950" cy="4723024"/>
          </a:xfrm>
          <a:prstGeom prst="rect">
            <a:avLst/>
          </a:prstGeom>
          <a:noFill/>
        </p:spPr>
        <p:txBody>
          <a:bodyPr wrap="square" rtlCol="0">
            <a:spAutoFit/>
          </a:bodyPr>
          <a:lstStyle/>
          <a:p>
            <a:r>
              <a:rPr lang="en-US" sz="2800" dirty="0"/>
              <a:t>Why the difference for Hospitals?</a:t>
            </a:r>
          </a:p>
          <a:p>
            <a:endParaRPr lang="en-US" dirty="0"/>
          </a:p>
          <a:p>
            <a:pPr>
              <a:lnSpc>
                <a:spcPct val="200000"/>
              </a:lnSpc>
            </a:pPr>
            <a:r>
              <a:rPr lang="en-US" b="0" i="0" dirty="0">
                <a:solidFill>
                  <a:srgbClr val="212529"/>
                </a:solidFill>
                <a:effectLst/>
                <a:latin typeface="roboto" panose="02000000000000000000" pitchFamily="2" charset="0"/>
              </a:rPr>
              <a:t>The healthcare industry presented the technical committee with significant evidence that a four-year inspection frequency for fire dampers in hospitals, in these buildings, is a hindrance. Hospitals are unique in that they have many building systems critical to the life safety and health of their occupants (patients). Personnel accessing fire dampers every four years would entail the risk of interfering with or potentially damaging the many systems (HVAC, medical gas systems, sprinkler piping, electrical systems) that are located near the fire dampers and above ceilings. The six-year frequency allows for a reasonable but safe length of time between inspections and also ensures the integrity of the hospital operations.</a:t>
            </a:r>
            <a:endParaRPr lang="en-US" dirty="0"/>
          </a:p>
        </p:txBody>
      </p:sp>
    </p:spTree>
    <p:extLst>
      <p:ext uri="{BB962C8B-B14F-4D97-AF65-F5344CB8AC3E}">
        <p14:creationId xmlns:p14="http://schemas.microsoft.com/office/powerpoint/2010/main" val="2338851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19DFE1-6DF8-4239-A26D-B009C27EA080}"/>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37A50BB8-A3D1-41DC-A500-1DFE55B44ACE}"/>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B60F5CB-C76B-427C-B1BA-A65DB6E44F93}"/>
              </a:ext>
            </a:extLst>
          </p:cNvPr>
          <p:cNvSpPr txBox="1"/>
          <p:nvPr/>
        </p:nvSpPr>
        <p:spPr>
          <a:xfrm>
            <a:off x="832104" y="1627632"/>
            <a:ext cx="7997571" cy="4044120"/>
          </a:xfrm>
          <a:prstGeom prst="rect">
            <a:avLst/>
          </a:prstGeom>
          <a:noFill/>
        </p:spPr>
        <p:txBody>
          <a:bodyPr wrap="square" rtlCol="0">
            <a:spAutoFit/>
          </a:bodyPr>
          <a:lstStyle/>
          <a:p>
            <a:r>
              <a:rPr lang="en-US" sz="2800" dirty="0"/>
              <a:t>Who can/should perform a damper inspection?</a:t>
            </a:r>
          </a:p>
          <a:p>
            <a:endParaRPr lang="en-US" dirty="0"/>
          </a:p>
          <a:p>
            <a:pPr>
              <a:lnSpc>
                <a:spcPct val="200000"/>
              </a:lnSpc>
            </a:pPr>
            <a:r>
              <a:rPr lang="en-US" b="0" i="0" dirty="0">
                <a:solidFill>
                  <a:srgbClr val="333333"/>
                </a:solidFill>
                <a:effectLst/>
                <a:latin typeface="Lato" panose="020F0502020204030203" pitchFamily="34" charset="0"/>
              </a:rPr>
              <a:t>Ideally, a certified HVAC technician will perform your fire damper’s inspection. Professionals have a deep understanding of the way fire dampers work and the fire damper inspection requirements. They know what to look for and common issues that may occur. Someone who is not well-versed in fire damping might perform an inspection and miss an issue that would be glaringly obvious to a professional.</a:t>
            </a:r>
            <a:endParaRPr lang="en-US" dirty="0"/>
          </a:p>
        </p:txBody>
      </p:sp>
      <p:pic>
        <p:nvPicPr>
          <p:cNvPr id="6" name="Picture 5">
            <a:extLst>
              <a:ext uri="{FF2B5EF4-FFF2-40B4-BE49-F238E27FC236}">
                <a16:creationId xmlns:a16="http://schemas.microsoft.com/office/drawing/2014/main" id="{616FA56D-A1B1-4298-9483-34D95A4F7C47}"/>
              </a:ext>
            </a:extLst>
          </p:cNvPr>
          <p:cNvPicPr>
            <a:picLocks noChangeAspect="1"/>
          </p:cNvPicPr>
          <p:nvPr/>
        </p:nvPicPr>
        <p:blipFill>
          <a:blip r:embed="rId2"/>
          <a:stretch>
            <a:fillRect/>
          </a:stretch>
        </p:blipFill>
        <p:spPr>
          <a:xfrm>
            <a:off x="8158162" y="1719262"/>
            <a:ext cx="3452102" cy="1195388"/>
          </a:xfrm>
          <a:prstGeom prst="rect">
            <a:avLst/>
          </a:prstGeom>
        </p:spPr>
      </p:pic>
    </p:spTree>
    <p:extLst>
      <p:ext uri="{BB962C8B-B14F-4D97-AF65-F5344CB8AC3E}">
        <p14:creationId xmlns:p14="http://schemas.microsoft.com/office/powerpoint/2010/main" val="127985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F4414B-E07E-492D-A7C5-E5DDE4CAE04E}"/>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A7D74FAC-AD23-45F0-847E-1FB6391FFEB3}"/>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2"/>
            <a:extLst>
              <a:ext uri="{FF2B5EF4-FFF2-40B4-BE49-F238E27FC236}">
                <a16:creationId xmlns:a16="http://schemas.microsoft.com/office/drawing/2014/main" id="{426ECC77-C65D-4114-9F78-A834AAF8CCE4}"/>
              </a:ext>
            </a:extLst>
          </p:cNvPr>
          <p:cNvPicPr>
            <a:picLocks noChangeAspect="1"/>
          </p:cNvPicPr>
          <p:nvPr/>
        </p:nvPicPr>
        <p:blipFill rotWithShape="1">
          <a:blip r:embed="rId3"/>
          <a:srcRect l="5838" r="5406" b="5756"/>
          <a:stretch/>
        </p:blipFill>
        <p:spPr>
          <a:xfrm>
            <a:off x="1390650" y="1379175"/>
            <a:ext cx="9390126" cy="4436409"/>
          </a:xfrm>
          <a:prstGeom prst="rect">
            <a:avLst/>
          </a:prstGeom>
        </p:spPr>
      </p:pic>
    </p:spTree>
    <p:extLst>
      <p:ext uri="{BB962C8B-B14F-4D97-AF65-F5344CB8AC3E}">
        <p14:creationId xmlns:p14="http://schemas.microsoft.com/office/powerpoint/2010/main" val="1592276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9DDE40-B285-4089-94C6-50F975189FEA}"/>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Life Safety Damper Inspection</a:t>
            </a:r>
          </a:p>
        </p:txBody>
      </p:sp>
      <p:sp>
        <p:nvSpPr>
          <p:cNvPr id="3" name="Freeform: Shape 2">
            <a:extLst>
              <a:ext uri="{FF2B5EF4-FFF2-40B4-BE49-F238E27FC236}">
                <a16:creationId xmlns:a16="http://schemas.microsoft.com/office/drawing/2014/main" id="{0CB6EAA6-032F-4642-B063-E841503063E5}"/>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D98537F-9BFD-47D2-BBF4-48B2202C7AA6}"/>
              </a:ext>
            </a:extLst>
          </p:cNvPr>
          <p:cNvSpPr txBox="1"/>
          <p:nvPr/>
        </p:nvSpPr>
        <p:spPr>
          <a:xfrm>
            <a:off x="477768" y="1400175"/>
            <a:ext cx="10742682" cy="3016210"/>
          </a:xfrm>
          <a:prstGeom prst="rect">
            <a:avLst/>
          </a:prstGeom>
          <a:noFill/>
        </p:spPr>
        <p:txBody>
          <a:bodyPr wrap="square" rtlCol="0">
            <a:spAutoFit/>
          </a:bodyPr>
          <a:lstStyle/>
          <a:p>
            <a:r>
              <a:rPr lang="en-US" sz="2800" dirty="0"/>
              <a:t>What’s Required for Access and Testing Life Safety Damper</a:t>
            </a:r>
          </a:p>
          <a:p>
            <a:endParaRPr lang="en-US" dirty="0"/>
          </a:p>
          <a:p>
            <a:pPr marL="285750" indent="-285750">
              <a:buFont typeface="Arial" panose="020B0604020202020204" pitchFamily="34" charset="0"/>
              <a:buChar char="•"/>
            </a:pPr>
            <a:r>
              <a:rPr lang="en-US" dirty="0"/>
              <a:t>ACCESS! </a:t>
            </a:r>
          </a:p>
          <a:p>
            <a:pPr marL="742950" lvl="1" indent="-285750">
              <a:buFont typeface="Arial" panose="020B0604020202020204" pitchFamily="34" charset="0"/>
              <a:buChar char="•"/>
            </a:pPr>
            <a:r>
              <a:rPr lang="en-US" dirty="0"/>
              <a:t>Both to the ductwork in which the damper is installed and to the damper itself.</a:t>
            </a:r>
          </a:p>
          <a:p>
            <a:pPr lvl="1"/>
            <a:endParaRPr lang="en-US" dirty="0"/>
          </a:p>
          <a:p>
            <a:pPr marL="285750" indent="-285750">
              <a:buFont typeface="Arial" panose="020B0604020202020204" pitchFamily="34" charset="0"/>
              <a:buChar char="•"/>
            </a:pPr>
            <a:r>
              <a:rPr lang="en-US" dirty="0"/>
              <a:t>Actuating the Damper.</a:t>
            </a:r>
          </a:p>
          <a:p>
            <a:pPr marL="742950" lvl="1" indent="-285750">
              <a:buFont typeface="Arial" panose="020B0604020202020204" pitchFamily="34" charset="0"/>
              <a:buChar char="•"/>
            </a:pPr>
            <a:r>
              <a:rPr lang="en-US" dirty="0"/>
              <a:t>Remove the Fire Link, Use the Test Button, or Remove Power.</a:t>
            </a:r>
          </a:p>
          <a:p>
            <a:pPr lvl="1"/>
            <a:endParaRPr lang="en-US" dirty="0"/>
          </a:p>
          <a:p>
            <a:pPr marL="285750" indent="-285750">
              <a:buFont typeface="Arial" panose="020B0604020202020204" pitchFamily="34" charset="0"/>
              <a:buChar char="•"/>
            </a:pPr>
            <a:r>
              <a:rPr lang="en-US" dirty="0"/>
              <a:t>Ensure Smooth Unrestricted Movement.</a:t>
            </a:r>
          </a:p>
          <a:p>
            <a:pPr marL="742950" lvl="1" indent="-285750">
              <a:buFont typeface="Arial" panose="020B0604020202020204" pitchFamily="34" charset="0"/>
              <a:buChar char="•"/>
            </a:pPr>
            <a:r>
              <a:rPr lang="en-US" dirty="0"/>
              <a:t>Damper must actuate without assonance, getting hung up, or bound up, and close completely. </a:t>
            </a:r>
          </a:p>
        </p:txBody>
      </p:sp>
    </p:spTree>
    <p:extLst>
      <p:ext uri="{BB962C8B-B14F-4D97-AF65-F5344CB8AC3E}">
        <p14:creationId xmlns:p14="http://schemas.microsoft.com/office/powerpoint/2010/main" val="1626072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5C2371-EE27-49DF-9935-F6553DF171F0}"/>
              </a:ext>
            </a:extLst>
          </p:cNvPr>
          <p:cNvSpPr txBox="1"/>
          <p:nvPr/>
        </p:nvSpPr>
        <p:spPr>
          <a:xfrm>
            <a:off x="4165092" y="1609344"/>
            <a:ext cx="3861816" cy="769441"/>
          </a:xfrm>
          <a:prstGeom prst="rect">
            <a:avLst/>
          </a:prstGeom>
          <a:noFill/>
        </p:spPr>
        <p:txBody>
          <a:bodyPr wrap="square" rtlCol="0">
            <a:spAutoFit/>
          </a:bodyPr>
          <a:lstStyle/>
          <a:p>
            <a:r>
              <a:rPr lang="en-US" sz="4400" dirty="0"/>
              <a:t>Documentation</a:t>
            </a:r>
          </a:p>
        </p:txBody>
      </p:sp>
    </p:spTree>
    <p:extLst>
      <p:ext uri="{BB962C8B-B14F-4D97-AF65-F5344CB8AC3E}">
        <p14:creationId xmlns:p14="http://schemas.microsoft.com/office/powerpoint/2010/main" val="3693983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7FC016-2790-4E01-B64C-AE1718DDBC7B}"/>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Documentation</a:t>
            </a:r>
          </a:p>
        </p:txBody>
      </p:sp>
      <p:sp>
        <p:nvSpPr>
          <p:cNvPr id="3" name="Freeform: Shape 2">
            <a:extLst>
              <a:ext uri="{FF2B5EF4-FFF2-40B4-BE49-F238E27FC236}">
                <a16:creationId xmlns:a16="http://schemas.microsoft.com/office/drawing/2014/main" id="{50268807-7A2E-400A-BF78-4BBCFAF94591}"/>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52403A-D256-4C5D-8C46-7F723A705D3A}"/>
              </a:ext>
            </a:extLst>
          </p:cNvPr>
          <p:cNvSpPr txBox="1"/>
          <p:nvPr/>
        </p:nvSpPr>
        <p:spPr>
          <a:xfrm>
            <a:off x="771525" y="1419225"/>
            <a:ext cx="7648575" cy="3016210"/>
          </a:xfrm>
          <a:prstGeom prst="rect">
            <a:avLst/>
          </a:prstGeom>
          <a:noFill/>
        </p:spPr>
        <p:txBody>
          <a:bodyPr wrap="square" rtlCol="0">
            <a:spAutoFit/>
          </a:bodyPr>
          <a:lstStyle/>
          <a:p>
            <a:r>
              <a:rPr lang="en-US" sz="2800" dirty="0"/>
              <a:t>Required Documentation</a:t>
            </a:r>
          </a:p>
          <a:p>
            <a:endParaRPr lang="en-US" dirty="0"/>
          </a:p>
          <a:p>
            <a:pPr marL="285750" indent="-285750">
              <a:buFont typeface="Arial" panose="020B0604020202020204" pitchFamily="34" charset="0"/>
              <a:buChar char="•"/>
            </a:pPr>
            <a:r>
              <a:rPr lang="en-US" dirty="0"/>
              <a:t>Location of Damper</a:t>
            </a:r>
          </a:p>
          <a:p>
            <a:pPr marL="285750" indent="-285750">
              <a:buFont typeface="Arial" panose="020B0604020202020204" pitchFamily="34" charset="0"/>
              <a:buChar char="•"/>
            </a:pPr>
            <a:r>
              <a:rPr lang="en-US" dirty="0"/>
              <a:t>Date of inspection</a:t>
            </a:r>
          </a:p>
          <a:p>
            <a:pPr marL="285750" indent="-285750">
              <a:buFont typeface="Arial" panose="020B0604020202020204" pitchFamily="34" charset="0"/>
              <a:buChar char="•"/>
            </a:pPr>
            <a:r>
              <a:rPr lang="en-US" dirty="0"/>
              <a:t>Name of the inspector</a:t>
            </a:r>
          </a:p>
          <a:p>
            <a:pPr marL="285750" indent="-285750">
              <a:buFont typeface="Arial" panose="020B0604020202020204" pitchFamily="34" charset="0"/>
              <a:buChar char="•"/>
            </a:pPr>
            <a:r>
              <a:rPr lang="en-US" dirty="0"/>
              <a:t>Deficiencies discovered</a:t>
            </a:r>
          </a:p>
          <a:p>
            <a:pPr marL="285750" indent="-285750">
              <a:buFont typeface="Arial" panose="020B0604020202020204" pitchFamily="34" charset="0"/>
              <a:buChar char="•"/>
            </a:pPr>
            <a:endParaRPr lang="en-US" dirty="0"/>
          </a:p>
          <a:p>
            <a:endParaRPr lang="en-US" dirty="0"/>
          </a:p>
          <a:p>
            <a:r>
              <a:rPr lang="en-US" dirty="0"/>
              <a:t>This documentation MUST be maintained for AT LEAST 3 Test Cycles and made available for review by the AHJ.</a:t>
            </a:r>
          </a:p>
        </p:txBody>
      </p:sp>
    </p:spTree>
    <p:extLst>
      <p:ext uri="{BB962C8B-B14F-4D97-AF65-F5344CB8AC3E}">
        <p14:creationId xmlns:p14="http://schemas.microsoft.com/office/powerpoint/2010/main" val="741104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E0CCFD-8D69-43CB-8CC1-509E76081ADF}"/>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Documentation</a:t>
            </a:r>
          </a:p>
        </p:txBody>
      </p:sp>
      <p:sp>
        <p:nvSpPr>
          <p:cNvPr id="3" name="Freeform: Shape 2">
            <a:extLst>
              <a:ext uri="{FF2B5EF4-FFF2-40B4-BE49-F238E27FC236}">
                <a16:creationId xmlns:a16="http://schemas.microsoft.com/office/drawing/2014/main" id="{B75E69D8-4861-47DA-89AB-5AF19245E6F7}"/>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38B4FAC-55CE-4F7E-BA05-4C1BF63038D6}"/>
              </a:ext>
            </a:extLst>
          </p:cNvPr>
          <p:cNvPicPr>
            <a:picLocks noChangeAspect="1"/>
          </p:cNvPicPr>
          <p:nvPr/>
        </p:nvPicPr>
        <p:blipFill>
          <a:blip r:embed="rId2"/>
          <a:stretch>
            <a:fillRect/>
          </a:stretch>
        </p:blipFill>
        <p:spPr>
          <a:xfrm>
            <a:off x="2691617" y="226634"/>
            <a:ext cx="8648789" cy="5900015"/>
          </a:xfrm>
          <a:prstGeom prst="rect">
            <a:avLst/>
          </a:prstGeom>
        </p:spPr>
      </p:pic>
    </p:spTree>
    <p:extLst>
      <p:ext uri="{BB962C8B-B14F-4D97-AF65-F5344CB8AC3E}">
        <p14:creationId xmlns:p14="http://schemas.microsoft.com/office/powerpoint/2010/main" val="2116786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59940C-82A1-46B9-8F66-9F2617E726F7}"/>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Documentation</a:t>
            </a:r>
          </a:p>
        </p:txBody>
      </p:sp>
      <p:sp>
        <p:nvSpPr>
          <p:cNvPr id="3" name="Freeform: Shape 2">
            <a:extLst>
              <a:ext uri="{FF2B5EF4-FFF2-40B4-BE49-F238E27FC236}">
                <a16:creationId xmlns:a16="http://schemas.microsoft.com/office/drawing/2014/main" id="{0DC94088-77D6-49D9-A12F-4CFFA8E218E4}"/>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pipe&#10;&#10;Description automatically generated">
            <a:extLst>
              <a:ext uri="{FF2B5EF4-FFF2-40B4-BE49-F238E27FC236}">
                <a16:creationId xmlns:a16="http://schemas.microsoft.com/office/drawing/2014/main" id="{C0A9A104-A06C-4BF2-B5F6-3AB7932B48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20675" y="1857371"/>
            <a:ext cx="3809996" cy="2857497"/>
          </a:xfrm>
          <a:prstGeom prst="rect">
            <a:avLst/>
          </a:prstGeom>
        </p:spPr>
      </p:pic>
      <p:pic>
        <p:nvPicPr>
          <p:cNvPr id="7" name="Picture 6" descr="A circular metal object with a circular object in the middle&#10;&#10;Description automatically generated">
            <a:extLst>
              <a:ext uri="{FF2B5EF4-FFF2-40B4-BE49-F238E27FC236}">
                <a16:creationId xmlns:a16="http://schemas.microsoft.com/office/drawing/2014/main" id="{8AE96322-1DAF-4839-B8FD-4308D3A0A3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55088" y="1857371"/>
            <a:ext cx="3809998" cy="2857499"/>
          </a:xfrm>
          <a:prstGeom prst="rect">
            <a:avLst/>
          </a:prstGeom>
        </p:spPr>
      </p:pic>
      <p:pic>
        <p:nvPicPr>
          <p:cNvPr id="13" name="Picture 12" descr="A close-up of a machine&#10;&#10;Description automatically generated">
            <a:extLst>
              <a:ext uri="{FF2B5EF4-FFF2-40B4-BE49-F238E27FC236}">
                <a16:creationId xmlns:a16="http://schemas.microsoft.com/office/drawing/2014/main" id="{DBC0598E-6FD2-4AC1-9BCB-E0E6354A08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678" y="1381121"/>
            <a:ext cx="2636848" cy="4690074"/>
          </a:xfrm>
          <a:prstGeom prst="rect">
            <a:avLst/>
          </a:prstGeom>
        </p:spPr>
      </p:pic>
      <p:pic>
        <p:nvPicPr>
          <p:cNvPr id="15" name="Picture 14" descr="A metal box with a green label&#10;&#10;Description automatically generated">
            <a:extLst>
              <a:ext uri="{FF2B5EF4-FFF2-40B4-BE49-F238E27FC236}">
                <a16:creationId xmlns:a16="http://schemas.microsoft.com/office/drawing/2014/main" id="{D08C529D-DA12-4DF8-9D93-5293C5A926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1793" y="1381121"/>
            <a:ext cx="2636848" cy="4690074"/>
          </a:xfrm>
          <a:prstGeom prst="rect">
            <a:avLst/>
          </a:prstGeom>
        </p:spPr>
      </p:pic>
    </p:spTree>
    <p:extLst>
      <p:ext uri="{BB962C8B-B14F-4D97-AF65-F5344CB8AC3E}">
        <p14:creationId xmlns:p14="http://schemas.microsoft.com/office/powerpoint/2010/main" val="3694532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958AAE-7D49-49A7-8BB7-8BF6AEA8A6E1}"/>
              </a:ext>
            </a:extLst>
          </p:cNvPr>
          <p:cNvPicPr>
            <a:picLocks noChangeAspect="1"/>
          </p:cNvPicPr>
          <p:nvPr/>
        </p:nvPicPr>
        <p:blipFill>
          <a:blip r:embed="rId2"/>
          <a:stretch>
            <a:fillRect/>
          </a:stretch>
        </p:blipFill>
        <p:spPr>
          <a:xfrm>
            <a:off x="1988507" y="1484666"/>
            <a:ext cx="4979601" cy="3736712"/>
          </a:xfrm>
          <a:prstGeom prst="rect">
            <a:avLst/>
          </a:prstGeom>
        </p:spPr>
      </p:pic>
      <p:sp>
        <p:nvSpPr>
          <p:cNvPr id="6" name="TextBox 5">
            <a:extLst>
              <a:ext uri="{FF2B5EF4-FFF2-40B4-BE49-F238E27FC236}">
                <a16:creationId xmlns:a16="http://schemas.microsoft.com/office/drawing/2014/main" id="{606E2E53-77B7-481B-96CE-CE15F5671072}"/>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Documentation</a:t>
            </a:r>
          </a:p>
        </p:txBody>
      </p:sp>
      <p:sp>
        <p:nvSpPr>
          <p:cNvPr id="7" name="Freeform: Shape 6">
            <a:extLst>
              <a:ext uri="{FF2B5EF4-FFF2-40B4-BE49-F238E27FC236}">
                <a16:creationId xmlns:a16="http://schemas.microsoft.com/office/drawing/2014/main" id="{28BD9936-7B32-412C-A28C-CB5A85E93279}"/>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45E4911-80CC-494F-A25C-1B758F30A296}"/>
              </a:ext>
            </a:extLst>
          </p:cNvPr>
          <p:cNvSpPr txBox="1"/>
          <p:nvPr/>
        </p:nvSpPr>
        <p:spPr>
          <a:xfrm>
            <a:off x="155575" y="1636622"/>
            <a:ext cx="3276600" cy="369332"/>
          </a:xfrm>
          <a:prstGeom prst="rect">
            <a:avLst/>
          </a:prstGeom>
          <a:noFill/>
        </p:spPr>
        <p:txBody>
          <a:bodyPr wrap="square" rtlCol="0">
            <a:spAutoFit/>
          </a:bodyPr>
          <a:lstStyle/>
          <a:p>
            <a:r>
              <a:rPr lang="en-US" dirty="0"/>
              <a:t>Identification Tag</a:t>
            </a:r>
          </a:p>
        </p:txBody>
      </p:sp>
      <p:pic>
        <p:nvPicPr>
          <p:cNvPr id="9" name="Picture 8">
            <a:extLst>
              <a:ext uri="{FF2B5EF4-FFF2-40B4-BE49-F238E27FC236}">
                <a16:creationId xmlns:a16="http://schemas.microsoft.com/office/drawing/2014/main" id="{D9222128-8B27-4896-9A63-53A59A890EE8}"/>
              </a:ext>
            </a:extLst>
          </p:cNvPr>
          <p:cNvPicPr>
            <a:picLocks noChangeAspect="1"/>
          </p:cNvPicPr>
          <p:nvPr/>
        </p:nvPicPr>
        <p:blipFill>
          <a:blip r:embed="rId3"/>
          <a:stretch>
            <a:fillRect/>
          </a:stretch>
        </p:blipFill>
        <p:spPr>
          <a:xfrm>
            <a:off x="7060498" y="1484666"/>
            <a:ext cx="4975927" cy="3736712"/>
          </a:xfrm>
          <a:prstGeom prst="rect">
            <a:avLst/>
          </a:prstGeom>
        </p:spPr>
      </p:pic>
    </p:spTree>
    <p:extLst>
      <p:ext uri="{BB962C8B-B14F-4D97-AF65-F5344CB8AC3E}">
        <p14:creationId xmlns:p14="http://schemas.microsoft.com/office/powerpoint/2010/main" val="3529354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AB302C-BCD8-463D-ACEB-966604AE0F7D}"/>
              </a:ext>
            </a:extLst>
          </p:cNvPr>
          <p:cNvSpPr txBox="1"/>
          <p:nvPr/>
        </p:nvSpPr>
        <p:spPr>
          <a:xfrm>
            <a:off x="3735133" y="1514094"/>
            <a:ext cx="4721733" cy="769441"/>
          </a:xfrm>
          <a:prstGeom prst="rect">
            <a:avLst/>
          </a:prstGeom>
          <a:noFill/>
        </p:spPr>
        <p:txBody>
          <a:bodyPr wrap="square" rtlCol="0">
            <a:spAutoFit/>
          </a:bodyPr>
          <a:lstStyle/>
          <a:p>
            <a:r>
              <a:rPr lang="en-US" sz="4400" dirty="0"/>
              <a:t>Example of Failures</a:t>
            </a:r>
          </a:p>
        </p:txBody>
      </p:sp>
    </p:spTree>
    <p:extLst>
      <p:ext uri="{BB962C8B-B14F-4D97-AF65-F5344CB8AC3E}">
        <p14:creationId xmlns:p14="http://schemas.microsoft.com/office/powerpoint/2010/main" val="21685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0E57AC-0EEF-4FA0-8A3C-9131C072378B}"/>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Examples of Failures</a:t>
            </a:r>
          </a:p>
        </p:txBody>
      </p:sp>
      <p:sp>
        <p:nvSpPr>
          <p:cNvPr id="3" name="Freeform: Shape 2">
            <a:extLst>
              <a:ext uri="{FF2B5EF4-FFF2-40B4-BE49-F238E27FC236}">
                <a16:creationId xmlns:a16="http://schemas.microsoft.com/office/drawing/2014/main" id="{45DF8396-4B94-4C1F-8BB1-1C3EF867BC75}"/>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Z:\Mechanical Contracting\Mech_Milw\Megan\Dick-Chris K PP\CIMG0264.jpg">
            <a:extLst>
              <a:ext uri="{FF2B5EF4-FFF2-40B4-BE49-F238E27FC236}">
                <a16:creationId xmlns:a16="http://schemas.microsoft.com/office/drawing/2014/main" id="{2C7F4A63-CC86-4781-A7CD-63BE8C00D58D}"/>
              </a:ext>
            </a:extLst>
          </p:cNvPr>
          <p:cNvPicPr>
            <a:picLocks noChangeAspect="1" noChangeArrowheads="1"/>
          </p:cNvPicPr>
          <p:nvPr/>
        </p:nvPicPr>
        <p:blipFill>
          <a:blip r:embed="rId2" cstate="print"/>
          <a:srcRect/>
          <a:stretch>
            <a:fillRect/>
          </a:stretch>
        </p:blipFill>
        <p:spPr bwMode="auto">
          <a:xfrm>
            <a:off x="3286036" y="209424"/>
            <a:ext cx="8001000" cy="5985001"/>
          </a:xfrm>
          <a:prstGeom prst="rect">
            <a:avLst/>
          </a:prstGeom>
          <a:noFill/>
        </p:spPr>
      </p:pic>
      <p:sp>
        <p:nvSpPr>
          <p:cNvPr id="5" name="TextBox 4">
            <a:extLst>
              <a:ext uri="{FF2B5EF4-FFF2-40B4-BE49-F238E27FC236}">
                <a16:creationId xmlns:a16="http://schemas.microsoft.com/office/drawing/2014/main" id="{818A1064-6DA0-4C65-BACF-684F3C9CA9F4}"/>
              </a:ext>
            </a:extLst>
          </p:cNvPr>
          <p:cNvSpPr txBox="1"/>
          <p:nvPr/>
        </p:nvSpPr>
        <p:spPr>
          <a:xfrm>
            <a:off x="773112" y="1695450"/>
            <a:ext cx="2274888" cy="369332"/>
          </a:xfrm>
          <a:prstGeom prst="rect">
            <a:avLst/>
          </a:prstGeom>
          <a:noFill/>
        </p:spPr>
        <p:txBody>
          <a:bodyPr wrap="square" rtlCol="0">
            <a:spAutoFit/>
          </a:bodyPr>
          <a:lstStyle/>
          <a:p>
            <a:r>
              <a:rPr lang="en-US" dirty="0"/>
              <a:t>Broken Fire Link</a:t>
            </a:r>
          </a:p>
        </p:txBody>
      </p:sp>
    </p:spTree>
    <p:extLst>
      <p:ext uri="{BB962C8B-B14F-4D97-AF65-F5344CB8AC3E}">
        <p14:creationId xmlns:p14="http://schemas.microsoft.com/office/powerpoint/2010/main" val="4268538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6515B0-5CA0-49E4-AC74-70146442A86A}"/>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Examples of Failures</a:t>
            </a:r>
          </a:p>
        </p:txBody>
      </p:sp>
      <p:sp>
        <p:nvSpPr>
          <p:cNvPr id="3" name="Freeform: Shape 2">
            <a:extLst>
              <a:ext uri="{FF2B5EF4-FFF2-40B4-BE49-F238E27FC236}">
                <a16:creationId xmlns:a16="http://schemas.microsoft.com/office/drawing/2014/main" id="{F2E00171-EF72-419D-A6E2-99F969B6B585}"/>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Z:\Mechanical Contracting\Mech_Milw\Megan\Dick-Chris K PP\DSC01815.JPG">
            <a:extLst>
              <a:ext uri="{FF2B5EF4-FFF2-40B4-BE49-F238E27FC236}">
                <a16:creationId xmlns:a16="http://schemas.microsoft.com/office/drawing/2014/main" id="{126DC372-6EC2-4B34-90C8-7FB16BA11A8A}"/>
              </a:ext>
            </a:extLst>
          </p:cNvPr>
          <p:cNvPicPr>
            <a:picLocks noChangeAspect="1" noChangeArrowheads="1"/>
          </p:cNvPicPr>
          <p:nvPr/>
        </p:nvPicPr>
        <p:blipFill>
          <a:blip r:embed="rId2" cstate="print"/>
          <a:srcRect/>
          <a:stretch>
            <a:fillRect/>
          </a:stretch>
        </p:blipFill>
        <p:spPr bwMode="auto">
          <a:xfrm>
            <a:off x="4533900" y="1568292"/>
            <a:ext cx="4551363" cy="3413283"/>
          </a:xfrm>
          <a:prstGeom prst="rect">
            <a:avLst/>
          </a:prstGeom>
          <a:noFill/>
        </p:spPr>
      </p:pic>
      <p:sp>
        <p:nvSpPr>
          <p:cNvPr id="5" name="TextBox 4">
            <a:extLst>
              <a:ext uri="{FF2B5EF4-FFF2-40B4-BE49-F238E27FC236}">
                <a16:creationId xmlns:a16="http://schemas.microsoft.com/office/drawing/2014/main" id="{2482CE20-7EE9-49E6-9E12-A5BA7D17FBFC}"/>
              </a:ext>
            </a:extLst>
          </p:cNvPr>
          <p:cNvSpPr txBox="1"/>
          <p:nvPr/>
        </p:nvSpPr>
        <p:spPr>
          <a:xfrm>
            <a:off x="1181100" y="1885950"/>
            <a:ext cx="2609850" cy="646331"/>
          </a:xfrm>
          <a:prstGeom prst="rect">
            <a:avLst/>
          </a:prstGeom>
          <a:noFill/>
        </p:spPr>
        <p:txBody>
          <a:bodyPr wrap="square" rtlCol="0">
            <a:spAutoFit/>
          </a:bodyPr>
          <a:lstStyle/>
          <a:p>
            <a:r>
              <a:rPr lang="en-US" dirty="0"/>
              <a:t>Installed with Gap At Bottom</a:t>
            </a:r>
          </a:p>
        </p:txBody>
      </p:sp>
    </p:spTree>
    <p:extLst>
      <p:ext uri="{BB962C8B-B14F-4D97-AF65-F5344CB8AC3E}">
        <p14:creationId xmlns:p14="http://schemas.microsoft.com/office/powerpoint/2010/main" val="58581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7F4EE3-CC7B-4DB4-9B10-29AD994A937A}"/>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Examples of Failures</a:t>
            </a:r>
          </a:p>
        </p:txBody>
      </p:sp>
      <p:sp>
        <p:nvSpPr>
          <p:cNvPr id="3" name="Freeform: Shape 2">
            <a:extLst>
              <a:ext uri="{FF2B5EF4-FFF2-40B4-BE49-F238E27FC236}">
                <a16:creationId xmlns:a16="http://schemas.microsoft.com/office/drawing/2014/main" id="{1AC7FFA8-63F7-45E3-99AA-2140AEC9AF2A}"/>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Z:\Mechanical Contracting\Mech_Milw\Megan\Dick-Chris K PP\DSC01750.JPG">
            <a:extLst>
              <a:ext uri="{FF2B5EF4-FFF2-40B4-BE49-F238E27FC236}">
                <a16:creationId xmlns:a16="http://schemas.microsoft.com/office/drawing/2014/main" id="{7E4D9C5F-5407-43CF-BE24-B32E9E08EBDC}"/>
              </a:ext>
            </a:extLst>
          </p:cNvPr>
          <p:cNvPicPr>
            <a:picLocks noChangeAspect="1" noChangeArrowheads="1"/>
          </p:cNvPicPr>
          <p:nvPr/>
        </p:nvPicPr>
        <p:blipFill>
          <a:blip r:embed="rId2" cstate="print"/>
          <a:srcRect/>
          <a:stretch>
            <a:fillRect/>
          </a:stretch>
        </p:blipFill>
        <p:spPr bwMode="auto">
          <a:xfrm>
            <a:off x="3848100" y="247650"/>
            <a:ext cx="7548563" cy="5661025"/>
          </a:xfrm>
          <a:prstGeom prst="rect">
            <a:avLst/>
          </a:prstGeom>
          <a:noFill/>
        </p:spPr>
      </p:pic>
      <p:sp>
        <p:nvSpPr>
          <p:cNvPr id="5" name="TextBox 4">
            <a:extLst>
              <a:ext uri="{FF2B5EF4-FFF2-40B4-BE49-F238E27FC236}">
                <a16:creationId xmlns:a16="http://schemas.microsoft.com/office/drawing/2014/main" id="{A55FB1BE-5527-4074-AE6D-B008A5F4EBC6}"/>
              </a:ext>
            </a:extLst>
          </p:cNvPr>
          <p:cNvSpPr txBox="1"/>
          <p:nvPr/>
        </p:nvSpPr>
        <p:spPr>
          <a:xfrm>
            <a:off x="1066800" y="1485900"/>
            <a:ext cx="3219450" cy="369332"/>
          </a:xfrm>
          <a:prstGeom prst="rect">
            <a:avLst/>
          </a:prstGeom>
          <a:noFill/>
        </p:spPr>
        <p:txBody>
          <a:bodyPr wrap="square" rtlCol="0">
            <a:spAutoFit/>
          </a:bodyPr>
          <a:lstStyle/>
          <a:p>
            <a:r>
              <a:rPr lang="en-US" dirty="0"/>
              <a:t>Zip Ties are NOT Fire Links</a:t>
            </a:r>
          </a:p>
        </p:txBody>
      </p:sp>
    </p:spTree>
    <p:extLst>
      <p:ext uri="{BB962C8B-B14F-4D97-AF65-F5344CB8AC3E}">
        <p14:creationId xmlns:p14="http://schemas.microsoft.com/office/powerpoint/2010/main" val="194973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FC2F7E-F9A1-4B32-8C9D-D8C7020BE3D8}"/>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Examples of Failures</a:t>
            </a:r>
          </a:p>
        </p:txBody>
      </p:sp>
      <p:sp>
        <p:nvSpPr>
          <p:cNvPr id="3" name="Freeform: Shape 2">
            <a:extLst>
              <a:ext uri="{FF2B5EF4-FFF2-40B4-BE49-F238E27FC236}">
                <a16:creationId xmlns:a16="http://schemas.microsoft.com/office/drawing/2014/main" id="{683F86AF-B861-4DB7-93CB-061C4CACAFB9}"/>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Z:\Mechanical Contracting\Mech_Milw\Megan\Dick-Chris K PP\LAKELAND COLLEGE 010.JPG">
            <a:extLst>
              <a:ext uri="{FF2B5EF4-FFF2-40B4-BE49-F238E27FC236}">
                <a16:creationId xmlns:a16="http://schemas.microsoft.com/office/drawing/2014/main" id="{17F9B61A-7D85-4910-BCDE-75C3AE939869}"/>
              </a:ext>
            </a:extLst>
          </p:cNvPr>
          <p:cNvPicPr>
            <a:picLocks noChangeAspect="1" noChangeArrowheads="1"/>
          </p:cNvPicPr>
          <p:nvPr/>
        </p:nvPicPr>
        <p:blipFill>
          <a:blip r:embed="rId2" cstate="print"/>
          <a:srcRect/>
          <a:stretch>
            <a:fillRect/>
          </a:stretch>
        </p:blipFill>
        <p:spPr bwMode="auto">
          <a:xfrm>
            <a:off x="3390899" y="1630360"/>
            <a:ext cx="3795185" cy="2846389"/>
          </a:xfrm>
          <a:prstGeom prst="rect">
            <a:avLst/>
          </a:prstGeom>
          <a:noFill/>
        </p:spPr>
      </p:pic>
      <p:pic>
        <p:nvPicPr>
          <p:cNvPr id="5" name="Picture 2" descr="Z:\Mechanical Contracting\Mech_Milw\Megan\Dick-Chris K PP\LAKELAND COLLEGE 011.JPG">
            <a:extLst>
              <a:ext uri="{FF2B5EF4-FFF2-40B4-BE49-F238E27FC236}">
                <a16:creationId xmlns:a16="http://schemas.microsoft.com/office/drawing/2014/main" id="{E0D94FF6-50E0-4560-9982-BEA1E19FF754}"/>
              </a:ext>
            </a:extLst>
          </p:cNvPr>
          <p:cNvPicPr>
            <a:picLocks noChangeAspect="1" noChangeArrowheads="1"/>
          </p:cNvPicPr>
          <p:nvPr/>
        </p:nvPicPr>
        <p:blipFill>
          <a:blip r:embed="rId3" cstate="print"/>
          <a:srcRect/>
          <a:stretch>
            <a:fillRect/>
          </a:stretch>
        </p:blipFill>
        <p:spPr bwMode="auto">
          <a:xfrm>
            <a:off x="7324725" y="1681161"/>
            <a:ext cx="3795184" cy="2846388"/>
          </a:xfrm>
          <a:prstGeom prst="rect">
            <a:avLst/>
          </a:prstGeom>
          <a:noFill/>
        </p:spPr>
      </p:pic>
    </p:spTree>
    <p:extLst>
      <p:ext uri="{BB962C8B-B14F-4D97-AF65-F5344CB8AC3E}">
        <p14:creationId xmlns:p14="http://schemas.microsoft.com/office/powerpoint/2010/main" val="2957900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165BB-741E-43C5-AB59-2E3D8CA274E1}"/>
              </a:ext>
            </a:extLst>
          </p:cNvPr>
          <p:cNvSpPr txBox="1"/>
          <p:nvPr/>
        </p:nvSpPr>
        <p:spPr>
          <a:xfrm>
            <a:off x="477768" y="578951"/>
            <a:ext cx="4427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Examples of Failures</a:t>
            </a:r>
          </a:p>
        </p:txBody>
      </p:sp>
      <p:sp>
        <p:nvSpPr>
          <p:cNvPr id="3" name="Freeform: Shape 2">
            <a:extLst>
              <a:ext uri="{FF2B5EF4-FFF2-40B4-BE49-F238E27FC236}">
                <a16:creationId xmlns:a16="http://schemas.microsoft.com/office/drawing/2014/main" id="{2EE711F4-3743-4FAC-8A92-CA3747D37FD8}"/>
              </a:ext>
            </a:extLst>
          </p:cNvPr>
          <p:cNvSpPr/>
          <p:nvPr/>
        </p:nvSpPr>
        <p:spPr>
          <a:xfrm>
            <a:off x="155575" y="6194425"/>
            <a:ext cx="1235075" cy="520700"/>
          </a:xfrm>
          <a:custGeom>
            <a:avLst/>
            <a:gdLst>
              <a:gd name="connsiteX0" fmla="*/ 314325 w 1235075"/>
              <a:gd name="connsiteY0" fmla="*/ 0 h 520700"/>
              <a:gd name="connsiteX1" fmla="*/ 381000 w 1235075"/>
              <a:gd name="connsiteY1" fmla="*/ 0 h 520700"/>
              <a:gd name="connsiteX2" fmla="*/ 393700 w 1235075"/>
              <a:gd name="connsiteY2" fmla="*/ 44450 h 520700"/>
              <a:gd name="connsiteX3" fmla="*/ 1235075 w 1235075"/>
              <a:gd name="connsiteY3" fmla="*/ 339725 h 520700"/>
              <a:gd name="connsiteX4" fmla="*/ 1146175 w 1235075"/>
              <a:gd name="connsiteY4" fmla="*/ 520700 h 520700"/>
              <a:gd name="connsiteX5" fmla="*/ 0 w 1235075"/>
              <a:gd name="connsiteY5" fmla="*/ 520700 h 520700"/>
              <a:gd name="connsiteX6" fmla="*/ 0 w 1235075"/>
              <a:gd name="connsiteY6" fmla="*/ 127000 h 520700"/>
              <a:gd name="connsiteX7" fmla="*/ 114300 w 1235075"/>
              <a:gd name="connsiteY7" fmla="*/ 38100 h 520700"/>
              <a:gd name="connsiteX8" fmla="*/ 292100 w 1235075"/>
              <a:gd name="connsiteY8" fmla="*/ 50800 h 520700"/>
              <a:gd name="connsiteX9" fmla="*/ 314325 w 1235075"/>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5" h="520700">
                <a:moveTo>
                  <a:pt x="314325" y="0"/>
                </a:moveTo>
                <a:lnTo>
                  <a:pt x="381000" y="0"/>
                </a:lnTo>
                <a:lnTo>
                  <a:pt x="393700" y="44450"/>
                </a:lnTo>
                <a:lnTo>
                  <a:pt x="1235075" y="339725"/>
                </a:lnTo>
                <a:lnTo>
                  <a:pt x="1146175" y="520700"/>
                </a:lnTo>
                <a:lnTo>
                  <a:pt x="0" y="520700"/>
                </a:lnTo>
                <a:lnTo>
                  <a:pt x="0" y="127000"/>
                </a:lnTo>
                <a:lnTo>
                  <a:pt x="114300" y="38100"/>
                </a:lnTo>
                <a:lnTo>
                  <a:pt x="292100" y="50800"/>
                </a:lnTo>
                <a:lnTo>
                  <a:pt x="314325" y="0"/>
                </a:lnTo>
                <a:close/>
              </a:path>
            </a:pathLst>
          </a:custGeom>
          <a:solidFill>
            <a:srgbClr val="AD1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Z:\Mechanical Contracting\Mech_Milw\Megan\Dick-Chris K PP\DSC02208.JPG">
            <a:extLst>
              <a:ext uri="{FF2B5EF4-FFF2-40B4-BE49-F238E27FC236}">
                <a16:creationId xmlns:a16="http://schemas.microsoft.com/office/drawing/2014/main" id="{043F8232-A2E4-41FC-9E7D-AC975F9A7DDD}"/>
              </a:ext>
            </a:extLst>
          </p:cNvPr>
          <p:cNvPicPr>
            <a:picLocks noChangeAspect="1" noChangeArrowheads="1"/>
          </p:cNvPicPr>
          <p:nvPr/>
        </p:nvPicPr>
        <p:blipFill>
          <a:blip r:embed="rId2" cstate="print"/>
          <a:srcRect/>
          <a:stretch>
            <a:fillRect/>
          </a:stretch>
        </p:blipFill>
        <p:spPr bwMode="auto">
          <a:xfrm>
            <a:off x="7077075" y="215900"/>
            <a:ext cx="4483581" cy="5978525"/>
          </a:xfrm>
          <a:prstGeom prst="rect">
            <a:avLst/>
          </a:prstGeom>
          <a:noFill/>
        </p:spPr>
      </p:pic>
    </p:spTree>
    <p:extLst>
      <p:ext uri="{BB962C8B-B14F-4D97-AF65-F5344CB8AC3E}">
        <p14:creationId xmlns:p14="http://schemas.microsoft.com/office/powerpoint/2010/main" val="4291915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2F7F7F-F861-4192-967F-B449E555A26A}"/>
              </a:ext>
            </a:extLst>
          </p:cNvPr>
          <p:cNvSpPr txBox="1"/>
          <p:nvPr/>
        </p:nvSpPr>
        <p:spPr>
          <a:xfrm>
            <a:off x="3814762" y="2076450"/>
            <a:ext cx="4562475" cy="1200329"/>
          </a:xfrm>
          <a:prstGeom prst="rect">
            <a:avLst/>
          </a:prstGeom>
          <a:noFill/>
        </p:spPr>
        <p:txBody>
          <a:bodyPr wrap="square" rtlCol="0">
            <a:spAutoFit/>
          </a:bodyPr>
          <a:lstStyle/>
          <a:p>
            <a:r>
              <a:rPr lang="en-US" sz="7200" dirty="0"/>
              <a:t>Questions?</a:t>
            </a:r>
          </a:p>
        </p:txBody>
      </p:sp>
    </p:spTree>
    <p:extLst>
      <p:ext uri="{BB962C8B-B14F-4D97-AF65-F5344CB8AC3E}">
        <p14:creationId xmlns:p14="http://schemas.microsoft.com/office/powerpoint/2010/main" val="2334306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12952</TotalTime>
  <Words>1020</Words>
  <Application>Microsoft Office PowerPoint</Application>
  <PresentationFormat>Widescreen</PresentationFormat>
  <Paragraphs>154</Paragraphs>
  <Slides>31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Century Gothic</vt:lpstr>
      <vt:lpstr>Lato</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J.F. Ahern 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Mitchell Nelson</dc:creator>
  <cp:lastModifiedBy>Jane Bruvold</cp:lastModifiedBy>
  <cp:revision>482</cp:revision>
  <cp:lastPrinted>2020-03-06T18:20:53Z</cp:lastPrinted>
  <dcterms:created xsi:type="dcterms:W3CDTF">2019-07-16T15:39:48Z</dcterms:created>
  <dcterms:modified xsi:type="dcterms:W3CDTF">2023-07-11T13:48:36Z</dcterms:modified>
</cp:coreProperties>
</file>